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4"/>
  </p:notesMasterIdLst>
  <p:sldIdLst>
    <p:sldId id="256" r:id="rId2"/>
    <p:sldId id="257" r:id="rId3"/>
    <p:sldId id="259" r:id="rId4"/>
    <p:sldId id="258" r:id="rId5"/>
    <p:sldId id="264" r:id="rId6"/>
    <p:sldId id="265" r:id="rId7"/>
    <p:sldId id="266" r:id="rId8"/>
    <p:sldId id="268" r:id="rId9"/>
    <p:sldId id="269" r:id="rId10"/>
    <p:sldId id="267" r:id="rId11"/>
    <p:sldId id="271" r:id="rId12"/>
    <p:sldId id="270" r:id="rId13"/>
    <p:sldId id="289" r:id="rId14"/>
    <p:sldId id="273" r:id="rId15"/>
    <p:sldId id="260" r:id="rId16"/>
    <p:sldId id="275" r:id="rId17"/>
    <p:sldId id="276" r:id="rId18"/>
    <p:sldId id="277" r:id="rId19"/>
    <p:sldId id="278" r:id="rId20"/>
    <p:sldId id="284" r:id="rId21"/>
    <p:sldId id="286" r:id="rId22"/>
    <p:sldId id="293" r:id="rId23"/>
    <p:sldId id="283" r:id="rId24"/>
    <p:sldId id="292" r:id="rId25"/>
    <p:sldId id="262" r:id="rId26"/>
    <p:sldId id="263" r:id="rId27"/>
    <p:sldId id="279" r:id="rId28"/>
    <p:sldId id="280" r:id="rId29"/>
    <p:sldId id="281" r:id="rId30"/>
    <p:sldId id="287" r:id="rId31"/>
    <p:sldId id="294" r:id="rId32"/>
    <p:sldId id="274"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0" d="100"/>
          <a:sy n="70" d="100"/>
        </p:scale>
        <p:origin x="6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B14B5D1B-5864-4597-A4A4-987263119464}" type="datetimeFigureOut">
              <a:rPr kumimoji="1" lang="ja-JP" altLang="en-US" smtClean="0"/>
              <a:t>2017/5/17</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2" tIns="47781" rIns="95562" bIns="47781"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ECC5AB57-B575-4E55-BCE5-D972B78CC080}" type="slidenum">
              <a:rPr kumimoji="1" lang="ja-JP" altLang="en-US" smtClean="0"/>
              <a:t>‹#›</a:t>
            </a:fld>
            <a:endParaRPr kumimoji="1" lang="ja-JP" altLang="en-US"/>
          </a:p>
        </p:txBody>
      </p:sp>
    </p:spTree>
    <p:extLst>
      <p:ext uri="{BB962C8B-B14F-4D97-AF65-F5344CB8AC3E}">
        <p14:creationId xmlns:p14="http://schemas.microsoft.com/office/powerpoint/2010/main" val="1569832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D48C00-2DD7-4EAE-8BD7-8AC2637E3164}" type="datetime1">
              <a:rPr kumimoji="1" lang="ja-JP" altLang="en-US" smtClean="0"/>
              <a:t>2017/5/17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80394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D2AB8C-20C0-43A3-9B71-48840F57B242}" type="datetime1">
              <a:rPr kumimoji="1" lang="ja-JP" altLang="en-US" smtClean="0"/>
              <a:t>2017/5/17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05342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7C7C55-E95A-48C5-A248-54D0CD785DAD}" type="datetime1">
              <a:rPr kumimoji="1" lang="ja-JP" altLang="en-US" smtClean="0"/>
              <a:t>2017/5/17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97329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0016E8-36B0-4E6A-B7C4-F6F74CB196A9}" type="datetime1">
              <a:rPr kumimoji="1" lang="ja-JP" altLang="en-US" smtClean="0"/>
              <a:t>2017/5/17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166624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4D475C-247F-43B2-A2F8-090F2A40AD87}" type="datetime1">
              <a:rPr kumimoji="1" lang="ja-JP" altLang="en-US" smtClean="0"/>
              <a:t>2017/5/17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5569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38D4EC-C50E-424B-AC55-95BCBA30F9EE}" type="datetime1">
              <a:rPr kumimoji="1" lang="ja-JP" altLang="en-US" smtClean="0"/>
              <a:t>2017/5/17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4269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FD604A-6974-4326-8B8E-C8CFADBA5863}" type="datetime1">
              <a:rPr kumimoji="1" lang="ja-JP" altLang="en-US" smtClean="0"/>
              <a:t>2017/5/17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65080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CBF7A4-8294-41D4-87EB-65689712004C}" type="datetime1">
              <a:rPr kumimoji="1" lang="ja-JP" altLang="en-US" smtClean="0"/>
              <a:t>2017/5/17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261342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5957B-0180-45C3-B475-7C0A90F63C5E}" type="datetime1">
              <a:rPr kumimoji="1" lang="ja-JP" altLang="en-US" smtClean="0"/>
              <a:t>2017/5/17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48045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099C90-70A6-405F-9548-A0D1A3459601}" type="datetime1">
              <a:rPr kumimoji="1" lang="ja-JP" altLang="en-US" smtClean="0"/>
              <a:t>2017/5/17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16175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743D15-31A8-4489-817A-DC9A84A86E42}" type="datetime1">
              <a:rPr kumimoji="1" lang="ja-JP" altLang="en-US" smtClean="0"/>
              <a:t>2017/5/17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361335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E4D5B-AFE3-4594-86AC-7372B6B5EE0E}" type="datetime1">
              <a:rPr kumimoji="1" lang="ja-JP" altLang="en-US" smtClean="0"/>
              <a:t>2017/5/17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CBBA6-74E1-473D-940D-B18CDA09ADD9}" type="slidenum">
              <a:rPr kumimoji="1" lang="ja-JP" altLang="en-US" smtClean="0"/>
              <a:t>‹#›</a:t>
            </a:fld>
            <a:endParaRPr kumimoji="1" lang="ja-JP" altLang="en-US"/>
          </a:p>
        </p:txBody>
      </p:sp>
    </p:spTree>
    <p:extLst>
      <p:ext uri="{BB962C8B-B14F-4D97-AF65-F5344CB8AC3E}">
        <p14:creationId xmlns:p14="http://schemas.microsoft.com/office/powerpoint/2010/main" val="3131292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ats.oecd.org/Index.aspx?DataSetCode=PPP20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ecd.org/std/prices-ppp/" TargetMode="External"/><Relationship Id="rId2" Type="http://schemas.openxmlformats.org/officeDocument/2006/relationships/hyperlink" Target="http://www.soumu.go.jp/toukei_toukatsu/index/kokusai/icp.html" TargetMode="External"/><Relationship Id="rId1" Type="http://schemas.openxmlformats.org/officeDocument/2006/relationships/slideLayout" Target="../slideLayouts/slideLayout2.xml"/><Relationship Id="rId6" Type="http://schemas.openxmlformats.org/officeDocument/2006/relationships/hyperlink" Target="http://siteresources.worldbank.org/ICPEXT/Resources/ICP_2011.html" TargetMode="External"/><Relationship Id="rId5" Type="http://schemas.openxmlformats.org/officeDocument/2006/relationships/hyperlink" Target="http://www.oecd.org/std/prices-ppp/eurostat-oecdmethodologicalmanualonpurchasingpowerparitiesppps.htm" TargetMode="External"/><Relationship Id="rId4" Type="http://schemas.openxmlformats.org/officeDocument/2006/relationships/hyperlink" Target="http://www.worldbank.org/en/programs/ic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bank.org/en/programs/icp#5" TargetMode="External"/><Relationship Id="rId2" Type="http://schemas.openxmlformats.org/officeDocument/2006/relationships/hyperlink" Target="http://stats.oecd.org/Index.aspx?DataSetCode=PPP20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71485"/>
            <a:ext cx="7772400" cy="2387600"/>
          </a:xfrm>
        </p:spPr>
        <p:txBody>
          <a:bodyPr anchor="ctr" anchorCtr="0">
            <a:normAutofit fontScale="90000"/>
          </a:bodyPr>
          <a:lstStyle/>
          <a:p>
            <a:r>
              <a:rPr lang="en-US" altLang="ja-JP" sz="4000" b="1" dirty="0">
                <a:latin typeface="Calibri" panose="020F0502020204030204" pitchFamily="34" charset="0"/>
                <a:cs typeface="Calibri" panose="020F0502020204030204" pitchFamily="34" charset="0"/>
              </a:rPr>
              <a:t>International Comparison Program</a:t>
            </a:r>
            <a:r>
              <a:rPr lang="en-US" altLang="ja-JP" sz="4000" dirty="0">
                <a:latin typeface="Calibri" panose="020F0502020204030204" pitchFamily="34" charset="0"/>
                <a:cs typeface="Calibri" panose="020F0502020204030204" pitchFamily="34" charset="0"/>
              </a:rPr>
              <a:t/>
            </a:r>
            <a:br>
              <a:rPr lang="en-US" altLang="ja-JP" sz="40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Views from Japan as a participating country</a:t>
            </a:r>
            <a:br>
              <a:rPr lang="en-US" altLang="ja-JP" sz="3200" dirty="0">
                <a:latin typeface="Calibri" panose="020F0502020204030204" pitchFamily="34" charset="0"/>
                <a:cs typeface="Calibri" panose="020F0502020204030204" pitchFamily="34" charset="0"/>
              </a:rPr>
            </a:br>
            <a:r>
              <a:rPr lang="en-US" altLang="ja-JP" sz="1100" dirty="0">
                <a:latin typeface="Calibri" panose="020F0502020204030204" pitchFamily="34" charset="0"/>
                <a:cs typeface="Calibri" panose="020F0502020204030204" pitchFamily="34" charset="0"/>
              </a:rPr>
              <a:t/>
            </a:r>
            <a:br>
              <a:rPr lang="en-US" altLang="ja-JP" sz="1100" dirty="0">
                <a:latin typeface="Calibri" panose="020F0502020204030204" pitchFamily="34" charset="0"/>
                <a:cs typeface="Calibri" panose="020F0502020204030204" pitchFamily="34" charset="0"/>
              </a:rPr>
            </a:br>
            <a:r>
              <a:rPr lang="en-US" altLang="ja-JP" sz="1400" dirty="0">
                <a:latin typeface="Calibri" panose="020F0502020204030204" pitchFamily="34" charset="0"/>
                <a:cs typeface="Calibri" panose="020F0502020204030204" pitchFamily="34" charset="0"/>
              </a:rPr>
              <a:t/>
            </a:r>
            <a:br>
              <a:rPr lang="en-US" altLang="ja-JP" sz="1400" dirty="0">
                <a:latin typeface="Calibri" panose="020F0502020204030204" pitchFamily="34" charset="0"/>
                <a:cs typeface="Calibri" panose="020F0502020204030204" pitchFamily="34" charset="0"/>
              </a:rPr>
            </a:br>
            <a:r>
              <a:rPr lang="ja-JP" altLang="en-US" sz="2700" b="1" dirty="0">
                <a:latin typeface="Calibri" panose="020F0502020204030204" pitchFamily="34" charset="0"/>
                <a:cs typeface="Calibri" panose="020F0502020204030204" pitchFamily="34" charset="0"/>
              </a:rPr>
              <a:t>国際比較プログラム</a:t>
            </a:r>
            <a:r>
              <a:rPr lang="en-US" altLang="ja-JP" sz="2700" b="1" dirty="0">
                <a:latin typeface="Calibri" panose="020F0502020204030204" pitchFamily="34" charset="0"/>
                <a:cs typeface="Calibri" panose="020F0502020204030204" pitchFamily="34" charset="0"/>
              </a:rPr>
              <a:t/>
            </a:r>
            <a:br>
              <a:rPr lang="en-US" altLang="ja-JP" sz="2700" b="1" dirty="0">
                <a:latin typeface="Calibri" panose="020F0502020204030204" pitchFamily="34" charset="0"/>
                <a:cs typeface="Calibri" panose="020F0502020204030204" pitchFamily="34" charset="0"/>
              </a:rPr>
            </a:br>
            <a:r>
              <a:rPr lang="ja-JP" altLang="en-US" sz="2700" b="1" dirty="0">
                <a:latin typeface="Calibri" panose="020F0502020204030204" pitchFamily="34" charset="0"/>
                <a:cs typeface="Calibri" panose="020F0502020204030204" pitchFamily="34" charset="0"/>
              </a:rPr>
              <a:t>参加国としての日本からの視点</a:t>
            </a:r>
            <a:r>
              <a:rPr lang="en-US" altLang="ja-JP" sz="2800" b="1" dirty="0">
                <a:latin typeface="Calibri" panose="020F0502020204030204" pitchFamily="34" charset="0"/>
                <a:cs typeface="Calibri" panose="020F0502020204030204" pitchFamily="34" charset="0"/>
              </a:rPr>
              <a:t/>
            </a:r>
            <a:br>
              <a:rPr lang="en-US" altLang="ja-JP" sz="2800" b="1" dirty="0">
                <a:latin typeface="Calibri" panose="020F0502020204030204" pitchFamily="34" charset="0"/>
                <a:cs typeface="Calibri" panose="020F0502020204030204" pitchFamily="34" charset="0"/>
              </a:rPr>
            </a:br>
            <a:r>
              <a:rPr lang="en-US" altLang="ja-JP" sz="1800" b="1" dirty="0">
                <a:latin typeface="Calibri" panose="020F0502020204030204" pitchFamily="34" charset="0"/>
                <a:cs typeface="Calibri" panose="020F0502020204030204" pitchFamily="34" charset="0"/>
              </a:rPr>
              <a:t/>
            </a:r>
            <a:br>
              <a:rPr lang="en-US" altLang="ja-JP" sz="1800" b="1" dirty="0">
                <a:latin typeface="Calibri" panose="020F0502020204030204" pitchFamily="34" charset="0"/>
                <a:cs typeface="Calibri" panose="020F0502020204030204" pitchFamily="34" charset="0"/>
              </a:rPr>
            </a:br>
            <a:r>
              <a:rPr lang="en-US" altLang="ja-JP" sz="2800" b="1" dirty="0">
                <a:latin typeface="Calibri" panose="020F0502020204030204" pitchFamily="34" charset="0"/>
                <a:cs typeface="Calibri" panose="020F0502020204030204" pitchFamily="34" charset="0"/>
              </a:rPr>
              <a:t>April 22, 2017</a:t>
            </a:r>
            <a:endParaRPr lang="ja-JP" altLang="en-US" sz="4000" b="1" dirty="0">
              <a:latin typeface="Calibri" panose="020F0502020204030204" pitchFamily="34" charset="0"/>
              <a:cs typeface="Calibri" panose="020F0502020204030204" pitchFamily="34" charset="0"/>
            </a:endParaRPr>
          </a:p>
        </p:txBody>
      </p:sp>
      <p:sp>
        <p:nvSpPr>
          <p:cNvPr id="3" name="サブタイトル 2"/>
          <p:cNvSpPr>
            <a:spLocks noGrp="1"/>
          </p:cNvSpPr>
          <p:nvPr>
            <p:ph type="subTitle" idx="1"/>
          </p:nvPr>
        </p:nvSpPr>
        <p:spPr>
          <a:xfrm>
            <a:off x="1143000" y="4282846"/>
            <a:ext cx="3463182" cy="1655762"/>
          </a:xfrm>
          <a:noFill/>
        </p:spPr>
        <p:txBody>
          <a:bodyPr numCol="1" anchor="ctr" anchorCtr="0">
            <a:normAutofit/>
          </a:bodyPr>
          <a:lstStyle/>
          <a:p>
            <a:pPr>
              <a:spcBef>
                <a:spcPts val="0"/>
              </a:spcBef>
            </a:pPr>
            <a:r>
              <a:rPr kumimoji="1" lang="en-US" altLang="ja-JP" dirty="0">
                <a:latin typeface="Calibri" panose="020F0502020204030204" pitchFamily="34" charset="0"/>
                <a:cs typeface="Calibri" panose="020F0502020204030204" pitchFamily="34" charset="0"/>
              </a:rPr>
              <a:t>Nihon University</a:t>
            </a:r>
          </a:p>
          <a:p>
            <a:pPr>
              <a:spcBef>
                <a:spcPts val="0"/>
              </a:spcBef>
            </a:pPr>
            <a:r>
              <a:rPr kumimoji="1" lang="en-US" altLang="ja-JP" dirty="0">
                <a:latin typeface="Calibri" panose="020F0502020204030204" pitchFamily="34" charset="0"/>
                <a:cs typeface="Calibri" panose="020F0502020204030204" pitchFamily="34" charset="0"/>
              </a:rPr>
              <a:t>College of Economics</a:t>
            </a:r>
          </a:p>
          <a:p>
            <a:pPr>
              <a:spcBef>
                <a:spcPts val="1200"/>
              </a:spcBef>
            </a:pPr>
            <a:r>
              <a:rPr lang="en-US" altLang="ja-JP" dirty="0">
                <a:latin typeface="Calibri" panose="020F0502020204030204" pitchFamily="34" charset="0"/>
                <a:cs typeface="Calibri" panose="020F0502020204030204" pitchFamily="34" charset="0"/>
              </a:rPr>
              <a:t>Shigeru Kawasaki</a:t>
            </a:r>
          </a:p>
        </p:txBody>
      </p:sp>
      <p:sp>
        <p:nvSpPr>
          <p:cNvPr id="4" name="テキスト ボックス 3"/>
          <p:cNvSpPr txBox="1"/>
          <p:nvPr/>
        </p:nvSpPr>
        <p:spPr>
          <a:xfrm>
            <a:off x="5870960" y="405946"/>
            <a:ext cx="3000981" cy="523220"/>
          </a:xfrm>
          <a:prstGeom prst="rect">
            <a:avLst/>
          </a:prstGeom>
          <a:noFill/>
        </p:spPr>
        <p:txBody>
          <a:bodyPr wrap="square" rtlCol="0">
            <a:spAutoFit/>
          </a:bodyPr>
          <a:lstStyle/>
          <a:p>
            <a:r>
              <a:rPr lang="en-US" altLang="ja-JP" sz="1400" dirty="0">
                <a:latin typeface="+mn-ea"/>
              </a:rPr>
              <a:t>2017</a:t>
            </a:r>
            <a:r>
              <a:rPr lang="ja-JP" altLang="en-US" sz="1400" dirty="0">
                <a:latin typeface="+mn-ea"/>
              </a:rPr>
              <a:t>年度第</a:t>
            </a:r>
            <a:r>
              <a:rPr lang="en-US" altLang="ja-JP" sz="1400" dirty="0">
                <a:latin typeface="+mn-ea"/>
              </a:rPr>
              <a:t>1</a:t>
            </a:r>
            <a:r>
              <a:rPr lang="ja-JP" altLang="en-US" sz="1400" dirty="0">
                <a:latin typeface="+mn-ea"/>
              </a:rPr>
              <a:t>回国民経済計算研究会</a:t>
            </a:r>
            <a:endParaRPr lang="en-US" altLang="ja-JP" sz="1400" dirty="0">
              <a:latin typeface="+mn-ea"/>
            </a:endParaRPr>
          </a:p>
          <a:p>
            <a:pPr algn="dist"/>
            <a:r>
              <a:rPr lang="ja-JP" altLang="en-US" sz="1400" dirty="0">
                <a:latin typeface="+mn-ea"/>
              </a:rPr>
              <a:t>於：専修大学神田校舎</a:t>
            </a:r>
            <a:r>
              <a:rPr lang="en-US" altLang="ja-JP" sz="1400" dirty="0">
                <a:latin typeface="+mn-ea"/>
              </a:rPr>
              <a:t>1</a:t>
            </a:r>
            <a:r>
              <a:rPr lang="ja-JP" altLang="en-US" sz="1400" dirty="0">
                <a:latin typeface="+mn-ea"/>
              </a:rPr>
              <a:t>号館</a:t>
            </a:r>
          </a:p>
        </p:txBody>
      </p:sp>
      <p:sp>
        <p:nvSpPr>
          <p:cNvPr id="5" name="サブタイトル 2"/>
          <p:cNvSpPr txBox="1">
            <a:spLocks/>
          </p:cNvSpPr>
          <p:nvPr/>
        </p:nvSpPr>
        <p:spPr>
          <a:xfrm>
            <a:off x="4606182" y="4285422"/>
            <a:ext cx="3394817" cy="1655762"/>
          </a:xfrm>
          <a:prstGeom prst="rect">
            <a:avLst/>
          </a:prstGeom>
          <a:noFill/>
        </p:spPr>
        <p:txBody>
          <a:bodyPr vert="horz" lIns="91440" tIns="45720" rIns="91440" bIns="45720" numCol="1"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spcBef>
                <a:spcPts val="0"/>
              </a:spcBef>
            </a:pPr>
            <a:r>
              <a:rPr lang="en-US" altLang="ja-JP" dirty="0">
                <a:latin typeface="Calibri" panose="020F0502020204030204" pitchFamily="34" charset="0"/>
                <a:cs typeface="Calibri" panose="020F0502020204030204" pitchFamily="34" charset="0"/>
              </a:rPr>
              <a:t>Ministry of Internal Affairs and Coordination</a:t>
            </a:r>
          </a:p>
          <a:p>
            <a:pPr>
              <a:spcBef>
                <a:spcPts val="1200"/>
              </a:spcBef>
            </a:pPr>
            <a:r>
              <a:rPr lang="en-US" altLang="ja-JP" dirty="0">
                <a:latin typeface="Calibri" panose="020F0502020204030204" pitchFamily="34" charset="0"/>
                <a:cs typeface="Calibri" panose="020F0502020204030204" pitchFamily="34" charset="0"/>
              </a:rPr>
              <a:t>Naoki Makita</a:t>
            </a:r>
          </a:p>
        </p:txBody>
      </p:sp>
      <p:sp>
        <p:nvSpPr>
          <p:cNvPr id="6" name="テキスト ボックス 5"/>
          <p:cNvSpPr txBox="1"/>
          <p:nvPr/>
        </p:nvSpPr>
        <p:spPr>
          <a:xfrm>
            <a:off x="461613" y="413064"/>
            <a:ext cx="3905287" cy="523220"/>
          </a:xfrm>
          <a:prstGeom prst="rect">
            <a:avLst/>
          </a:prstGeom>
          <a:noFill/>
        </p:spPr>
        <p:txBody>
          <a:bodyPr wrap="square" rtlCol="0">
            <a:spAutoFit/>
          </a:bodyPr>
          <a:lstStyle/>
          <a:p>
            <a:r>
              <a:rPr lang="en-US" altLang="ja-JP" sz="1400" dirty="0">
                <a:latin typeface="+mn-ea"/>
              </a:rPr>
              <a:t>2017</a:t>
            </a:r>
            <a:r>
              <a:rPr lang="ja-JP" altLang="en-US" sz="1400" dirty="0">
                <a:latin typeface="+mn-ea"/>
              </a:rPr>
              <a:t> </a:t>
            </a:r>
            <a:r>
              <a:rPr lang="en-US" altLang="ja-JP" sz="1400" dirty="0">
                <a:latin typeface="+mn-ea"/>
              </a:rPr>
              <a:t>SNA Study Group Seminar</a:t>
            </a:r>
          </a:p>
          <a:p>
            <a:r>
              <a:rPr lang="en-US" altLang="ja-JP" sz="1400" dirty="0">
                <a:latin typeface="+mn-ea"/>
              </a:rPr>
              <a:t>at </a:t>
            </a:r>
            <a:r>
              <a:rPr lang="en-US" altLang="ja-JP" sz="1400" dirty="0" err="1">
                <a:latin typeface="+mn-ea"/>
              </a:rPr>
              <a:t>Senshu</a:t>
            </a:r>
            <a:r>
              <a:rPr lang="en-US" altLang="ja-JP" sz="1400" dirty="0">
                <a:latin typeface="+mn-ea"/>
              </a:rPr>
              <a:t> University, Kanda, Tokyo, Japan</a:t>
            </a:r>
            <a:endParaRPr lang="ja-JP" altLang="en-US" sz="1400" dirty="0">
              <a:latin typeface="+mn-ea"/>
            </a:endParaRPr>
          </a:p>
        </p:txBody>
      </p:sp>
    </p:spTree>
    <p:extLst>
      <p:ext uri="{BB962C8B-B14F-4D97-AF65-F5344CB8AC3E}">
        <p14:creationId xmlns:p14="http://schemas.microsoft.com/office/powerpoint/2010/main" val="100153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(2-1) Total GDP and per capita, Exchange Rate and PPP – ICP 2011 Comparison</a:t>
            </a:r>
            <a:endParaRPr kumimoji="1" lang="ja-JP" altLang="en-US" b="1" dirty="0"/>
          </a:p>
        </p:txBody>
      </p:sp>
      <p:sp>
        <p:nvSpPr>
          <p:cNvPr id="14" name="テキスト ボックス 13"/>
          <p:cNvSpPr txBox="1"/>
          <p:nvPr/>
        </p:nvSpPr>
        <p:spPr>
          <a:xfrm>
            <a:off x="6758337" y="2634220"/>
            <a:ext cx="2052378" cy="2964914"/>
          </a:xfrm>
          <a:prstGeom prst="rect">
            <a:avLst/>
          </a:prstGeom>
          <a:noFill/>
        </p:spPr>
        <p:txBody>
          <a:bodyPr wrap="square" rtlCol="0">
            <a:spAutoFit/>
          </a:bodyPr>
          <a:lstStyle/>
          <a:p>
            <a:pPr>
              <a:lnSpc>
                <a:spcPts val="1600"/>
              </a:lnSpc>
            </a:pPr>
            <a:r>
              <a:rPr kumimoji="1" lang="en-US" altLang="ja-JP" sz="1400" dirty="0"/>
              <a:t>In the World Comparison, gaps between exchange-</a:t>
            </a:r>
          </a:p>
          <a:p>
            <a:pPr>
              <a:lnSpc>
                <a:spcPts val="1600"/>
              </a:lnSpc>
            </a:pPr>
            <a:r>
              <a:rPr kumimoji="1" lang="en-US" altLang="ja-JP" sz="1400" dirty="0"/>
              <a:t>rate and PPP based GDP are wider than in the OECD Comparison, because income levels are more diverse in the World Comparison.</a:t>
            </a:r>
          </a:p>
          <a:p>
            <a:pPr>
              <a:lnSpc>
                <a:spcPts val="1600"/>
              </a:lnSpc>
            </a:pPr>
            <a:endParaRPr kumimoji="1" lang="en-US" altLang="ja-JP" sz="1400" dirty="0"/>
          </a:p>
          <a:p>
            <a:pPr>
              <a:lnSpc>
                <a:spcPts val="1600"/>
              </a:lnSpc>
            </a:pPr>
            <a:r>
              <a:rPr kumimoji="1" lang="en-US" altLang="ja-JP" sz="1400" dirty="0"/>
              <a:t>For global comparison of GDP among countries, PPP based statistics play particularly important roles. </a:t>
            </a:r>
          </a:p>
        </p:txBody>
      </p:sp>
      <p:pic>
        <p:nvPicPr>
          <p:cNvPr id="4" name="図 3"/>
          <p:cNvPicPr>
            <a:picLocks noChangeAspect="1"/>
          </p:cNvPicPr>
          <p:nvPr/>
        </p:nvPicPr>
        <p:blipFill>
          <a:blip r:embed="rId2"/>
          <a:stretch>
            <a:fillRect/>
          </a:stretch>
        </p:blipFill>
        <p:spPr>
          <a:xfrm>
            <a:off x="406457" y="1974079"/>
            <a:ext cx="3159227" cy="4704352"/>
          </a:xfrm>
          <a:prstGeom prst="rect">
            <a:avLst/>
          </a:prstGeom>
        </p:spPr>
      </p:pic>
      <p:pic>
        <p:nvPicPr>
          <p:cNvPr id="5" name="図 4"/>
          <p:cNvPicPr>
            <a:picLocks noChangeAspect="1"/>
          </p:cNvPicPr>
          <p:nvPr/>
        </p:nvPicPr>
        <p:blipFill>
          <a:blip r:embed="rId3"/>
          <a:stretch>
            <a:fillRect/>
          </a:stretch>
        </p:blipFill>
        <p:spPr>
          <a:xfrm>
            <a:off x="3596310" y="1982625"/>
            <a:ext cx="3137770" cy="4699804"/>
          </a:xfrm>
          <a:prstGeom prst="rect">
            <a:avLst/>
          </a:prstGeom>
        </p:spPr>
      </p:pic>
      <p:sp>
        <p:nvSpPr>
          <p:cNvPr id="9" name="楕円 8"/>
          <p:cNvSpPr/>
          <p:nvPr/>
        </p:nvSpPr>
        <p:spPr>
          <a:xfrm>
            <a:off x="483368" y="2469734"/>
            <a:ext cx="1541982" cy="24782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楕円 12"/>
          <p:cNvSpPr/>
          <p:nvPr/>
        </p:nvSpPr>
        <p:spPr>
          <a:xfrm>
            <a:off x="3681365" y="5989177"/>
            <a:ext cx="1541982" cy="24782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a:off x="261179" y="1772960"/>
            <a:ext cx="3518741" cy="300339"/>
          </a:xfrm>
          <a:prstGeom prst="rect">
            <a:avLst/>
          </a:prstGeom>
          <a:noFill/>
        </p:spPr>
        <p:txBody>
          <a:bodyPr wrap="square" rtlCol="0">
            <a:spAutoFit/>
          </a:bodyPr>
          <a:lstStyle/>
          <a:p>
            <a:pPr algn="ctr">
              <a:lnSpc>
                <a:spcPts val="1600"/>
              </a:lnSpc>
            </a:pPr>
            <a:r>
              <a:rPr kumimoji="1" lang="en-US" altLang="ja-JP" sz="1600" b="1" dirty="0"/>
              <a:t>Total GDP</a:t>
            </a:r>
          </a:p>
        </p:txBody>
      </p:sp>
      <p:sp>
        <p:nvSpPr>
          <p:cNvPr id="16" name="テキスト ボックス 15"/>
          <p:cNvSpPr txBox="1"/>
          <p:nvPr/>
        </p:nvSpPr>
        <p:spPr>
          <a:xfrm>
            <a:off x="3447340" y="1771533"/>
            <a:ext cx="3518741" cy="300339"/>
          </a:xfrm>
          <a:prstGeom prst="rect">
            <a:avLst/>
          </a:prstGeom>
          <a:noFill/>
        </p:spPr>
        <p:txBody>
          <a:bodyPr wrap="square" rtlCol="0">
            <a:spAutoFit/>
          </a:bodyPr>
          <a:lstStyle/>
          <a:p>
            <a:pPr algn="ctr">
              <a:lnSpc>
                <a:spcPts val="1600"/>
              </a:lnSpc>
            </a:pPr>
            <a:r>
              <a:rPr kumimoji="1" lang="en-US" altLang="ja-JP" sz="1600" b="1" dirty="0"/>
              <a:t>GDP per capita</a:t>
            </a:r>
          </a:p>
        </p:txBody>
      </p:sp>
      <p:sp>
        <p:nvSpPr>
          <p:cNvPr id="17" name="テキスト ボックス 16"/>
          <p:cNvSpPr txBox="1"/>
          <p:nvPr/>
        </p:nvSpPr>
        <p:spPr>
          <a:xfrm>
            <a:off x="1590395" y="3394123"/>
            <a:ext cx="1487351" cy="276999"/>
          </a:xfrm>
          <a:prstGeom prst="rect">
            <a:avLst/>
          </a:prstGeom>
          <a:noFill/>
        </p:spPr>
        <p:txBody>
          <a:bodyPr wrap="square" rtlCol="0">
            <a:spAutoFit/>
          </a:bodyPr>
          <a:lstStyle/>
          <a:p>
            <a:r>
              <a:rPr kumimoji="1" lang="en-US" altLang="ja-JP" sz="1200" dirty="0"/>
              <a:t>Exchange-rate based</a:t>
            </a:r>
            <a:endParaRPr kumimoji="1" lang="ja-JP" altLang="en-US" sz="1200" dirty="0"/>
          </a:p>
        </p:txBody>
      </p:sp>
      <p:sp>
        <p:nvSpPr>
          <p:cNvPr id="18" name="テキスト ボックス 17"/>
          <p:cNvSpPr txBox="1"/>
          <p:nvPr/>
        </p:nvSpPr>
        <p:spPr>
          <a:xfrm>
            <a:off x="5367632" y="3580469"/>
            <a:ext cx="1487351" cy="276999"/>
          </a:xfrm>
          <a:prstGeom prst="rect">
            <a:avLst/>
          </a:prstGeom>
          <a:noFill/>
        </p:spPr>
        <p:txBody>
          <a:bodyPr wrap="square" rtlCol="0">
            <a:spAutoFit/>
          </a:bodyPr>
          <a:lstStyle/>
          <a:p>
            <a:r>
              <a:rPr kumimoji="1" lang="en-US" altLang="ja-JP" sz="1200" dirty="0"/>
              <a:t>Exchange-rate based</a:t>
            </a:r>
            <a:endParaRPr kumimoji="1" lang="ja-JP" altLang="en-US" sz="1200" dirty="0"/>
          </a:p>
        </p:txBody>
      </p:sp>
      <p:sp>
        <p:nvSpPr>
          <p:cNvPr id="19" name="テキスト ボックス 18"/>
          <p:cNvSpPr txBox="1"/>
          <p:nvPr/>
        </p:nvSpPr>
        <p:spPr>
          <a:xfrm>
            <a:off x="1624579" y="3716255"/>
            <a:ext cx="1124910" cy="276999"/>
          </a:xfrm>
          <a:prstGeom prst="rect">
            <a:avLst/>
          </a:prstGeom>
          <a:noFill/>
        </p:spPr>
        <p:txBody>
          <a:bodyPr wrap="square" rtlCol="0">
            <a:spAutoFit/>
          </a:bodyPr>
          <a:lstStyle/>
          <a:p>
            <a:r>
              <a:rPr kumimoji="1" lang="en-US" altLang="ja-JP" sz="1200" dirty="0"/>
              <a:t>PPP based</a:t>
            </a:r>
            <a:endParaRPr kumimoji="1" lang="ja-JP" altLang="en-US" sz="1200" dirty="0"/>
          </a:p>
        </p:txBody>
      </p:sp>
      <p:sp>
        <p:nvSpPr>
          <p:cNvPr id="20" name="テキスト ボックス 19"/>
          <p:cNvSpPr txBox="1"/>
          <p:nvPr/>
        </p:nvSpPr>
        <p:spPr>
          <a:xfrm>
            <a:off x="5359086" y="3892025"/>
            <a:ext cx="1124910" cy="276999"/>
          </a:xfrm>
          <a:prstGeom prst="rect">
            <a:avLst/>
          </a:prstGeom>
          <a:noFill/>
        </p:spPr>
        <p:txBody>
          <a:bodyPr wrap="square" rtlCol="0">
            <a:spAutoFit/>
          </a:bodyPr>
          <a:lstStyle/>
          <a:p>
            <a:r>
              <a:rPr kumimoji="1" lang="en-US" altLang="ja-JP" sz="1200" dirty="0"/>
              <a:t>PPP based</a:t>
            </a:r>
            <a:endParaRPr kumimoji="1" lang="ja-JP" altLang="en-US" sz="1200" dirty="0"/>
          </a:p>
        </p:txBody>
      </p:sp>
      <p:cxnSp>
        <p:nvCxnSpPr>
          <p:cNvPr id="21" name="直線矢印コネクタ 20"/>
          <p:cNvCxnSpPr/>
          <p:nvPr/>
        </p:nvCxnSpPr>
        <p:spPr>
          <a:xfrm flipH="1">
            <a:off x="5093292" y="3755585"/>
            <a:ext cx="347419" cy="4991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4990742" y="3892025"/>
            <a:ext cx="440535" cy="154817"/>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1231522" y="3676873"/>
            <a:ext cx="440535" cy="15481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1235166" y="3532623"/>
            <a:ext cx="397959" cy="6684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25"/>
          <p:cNvSpPr>
            <a:spLocks noGrp="1"/>
          </p:cNvSpPr>
          <p:nvPr>
            <p:ph type="sldNum" sz="quarter" idx="12"/>
          </p:nvPr>
        </p:nvSpPr>
        <p:spPr/>
        <p:txBody>
          <a:bodyPr/>
          <a:lstStyle/>
          <a:p>
            <a:fld id="{274CBBA6-74E1-473D-940D-B18CDA09ADD9}" type="slidenum">
              <a:rPr kumimoji="1" lang="ja-JP" altLang="en-US" smtClean="0"/>
              <a:t>10</a:t>
            </a:fld>
            <a:endParaRPr kumimoji="1" lang="ja-JP" altLang="en-US"/>
          </a:p>
        </p:txBody>
      </p:sp>
    </p:spTree>
    <p:extLst>
      <p:ext uri="{BB962C8B-B14F-4D97-AF65-F5344CB8AC3E}">
        <p14:creationId xmlns:p14="http://schemas.microsoft.com/office/powerpoint/2010/main" val="363852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(2-2) Relationship of  Income and Price Levels (2011) – ICP 2011 Comparison</a:t>
            </a:r>
            <a:endParaRPr kumimoji="1" lang="ja-JP" altLang="en-US" b="1" dirty="0"/>
          </a:p>
        </p:txBody>
      </p:sp>
      <p:grpSp>
        <p:nvGrpSpPr>
          <p:cNvPr id="31" name="グループ化 30"/>
          <p:cNvGrpSpPr/>
          <p:nvPr/>
        </p:nvGrpSpPr>
        <p:grpSpPr>
          <a:xfrm>
            <a:off x="511571" y="1894882"/>
            <a:ext cx="8120858" cy="3727896"/>
            <a:chOff x="739527" y="1964553"/>
            <a:chExt cx="8120858" cy="3727896"/>
          </a:xfrm>
        </p:grpSpPr>
        <p:pic>
          <p:nvPicPr>
            <p:cNvPr id="28" name="図 27"/>
            <p:cNvPicPr>
              <a:picLocks noChangeAspect="1"/>
            </p:cNvPicPr>
            <p:nvPr/>
          </p:nvPicPr>
          <p:blipFill>
            <a:blip r:embed="rId2"/>
            <a:stretch>
              <a:fillRect/>
            </a:stretch>
          </p:blipFill>
          <p:spPr>
            <a:xfrm>
              <a:off x="739527" y="2187963"/>
              <a:ext cx="4076313" cy="3504486"/>
            </a:xfrm>
            <a:prstGeom prst="rect">
              <a:avLst/>
            </a:prstGeom>
            <a:ln>
              <a:noFill/>
            </a:ln>
          </p:spPr>
        </p:pic>
        <p:sp>
          <p:nvSpPr>
            <p:cNvPr id="15" name="テキスト ボックス 14"/>
            <p:cNvSpPr txBox="1"/>
            <p:nvPr/>
          </p:nvSpPr>
          <p:spPr>
            <a:xfrm>
              <a:off x="949166" y="1964553"/>
              <a:ext cx="3518741" cy="505523"/>
            </a:xfrm>
            <a:prstGeom prst="rect">
              <a:avLst/>
            </a:prstGeom>
            <a:noFill/>
          </p:spPr>
          <p:txBody>
            <a:bodyPr wrap="square" rtlCol="0">
              <a:spAutoFit/>
            </a:bodyPr>
            <a:lstStyle/>
            <a:p>
              <a:pPr algn="ctr">
                <a:lnSpc>
                  <a:spcPts val="1600"/>
                </a:lnSpc>
              </a:pPr>
              <a:r>
                <a:rPr kumimoji="1" lang="en-US" altLang="ja-JP" sz="1600" b="1" dirty="0"/>
                <a:t>GDP per capita in PPP (Linear Scale)</a:t>
              </a:r>
            </a:p>
            <a:p>
              <a:pPr algn="ctr">
                <a:lnSpc>
                  <a:spcPts val="1600"/>
                </a:lnSpc>
              </a:pPr>
              <a:r>
                <a:rPr kumimoji="1" lang="en-US" altLang="ja-JP" sz="1600" b="1" dirty="0"/>
                <a:t>and Price Level</a:t>
              </a:r>
            </a:p>
          </p:txBody>
        </p:sp>
        <p:pic>
          <p:nvPicPr>
            <p:cNvPr id="29" name="図 28"/>
            <p:cNvPicPr>
              <a:picLocks noChangeAspect="1"/>
            </p:cNvPicPr>
            <p:nvPr/>
          </p:nvPicPr>
          <p:blipFill>
            <a:blip r:embed="rId3"/>
            <a:stretch>
              <a:fillRect/>
            </a:stretch>
          </p:blipFill>
          <p:spPr>
            <a:xfrm>
              <a:off x="4768873" y="2173769"/>
              <a:ext cx="4091512" cy="3517552"/>
            </a:xfrm>
            <a:prstGeom prst="rect">
              <a:avLst/>
            </a:prstGeom>
          </p:spPr>
        </p:pic>
        <p:sp>
          <p:nvSpPr>
            <p:cNvPr id="30" name="テキスト ボックス 29"/>
            <p:cNvSpPr txBox="1"/>
            <p:nvPr/>
          </p:nvSpPr>
          <p:spPr>
            <a:xfrm>
              <a:off x="4629902" y="5138057"/>
              <a:ext cx="203765" cy="276999"/>
            </a:xfrm>
            <a:prstGeom prst="rect">
              <a:avLst/>
            </a:prstGeom>
            <a:noFill/>
          </p:spPr>
          <p:txBody>
            <a:bodyPr wrap="square" rtlCol="0">
              <a:spAutoFit/>
            </a:bodyPr>
            <a:lstStyle/>
            <a:p>
              <a:pPr algn="ctr"/>
              <a:r>
                <a:rPr kumimoji="1" lang="en-US" altLang="ja-JP" sz="1200" dirty="0"/>
                <a:t>$</a:t>
              </a:r>
              <a:endParaRPr kumimoji="1" lang="ja-JP" altLang="en-US" sz="1200" dirty="0"/>
            </a:p>
          </p:txBody>
        </p:sp>
        <p:sp>
          <p:nvSpPr>
            <p:cNvPr id="26" name="テキスト ボックス 25"/>
            <p:cNvSpPr txBox="1"/>
            <p:nvPr/>
          </p:nvSpPr>
          <p:spPr>
            <a:xfrm>
              <a:off x="5055259" y="1968903"/>
              <a:ext cx="3518741" cy="505523"/>
            </a:xfrm>
            <a:prstGeom prst="rect">
              <a:avLst/>
            </a:prstGeom>
            <a:noFill/>
          </p:spPr>
          <p:txBody>
            <a:bodyPr wrap="square" rtlCol="0">
              <a:spAutoFit/>
            </a:bodyPr>
            <a:lstStyle/>
            <a:p>
              <a:pPr algn="ctr">
                <a:lnSpc>
                  <a:spcPts val="1600"/>
                </a:lnSpc>
              </a:pPr>
              <a:r>
                <a:rPr kumimoji="1" lang="en-US" altLang="ja-JP" sz="1600" b="1" dirty="0"/>
                <a:t>GDP per capita in PPP (Log Scale)</a:t>
              </a:r>
            </a:p>
            <a:p>
              <a:pPr algn="ctr">
                <a:lnSpc>
                  <a:spcPts val="1600"/>
                </a:lnSpc>
              </a:pPr>
              <a:r>
                <a:rPr kumimoji="1" lang="en-US" altLang="ja-JP" sz="1600" b="1" dirty="0"/>
                <a:t>and Price Level</a:t>
              </a:r>
            </a:p>
          </p:txBody>
        </p:sp>
      </p:grpSp>
      <p:sp>
        <p:nvSpPr>
          <p:cNvPr id="32" name="テキスト ボックス 31"/>
          <p:cNvSpPr txBox="1"/>
          <p:nvPr/>
        </p:nvSpPr>
        <p:spPr>
          <a:xfrm>
            <a:off x="1073546" y="5527044"/>
            <a:ext cx="7028383" cy="1118255"/>
          </a:xfrm>
          <a:prstGeom prst="rect">
            <a:avLst/>
          </a:prstGeom>
          <a:noFill/>
        </p:spPr>
        <p:txBody>
          <a:bodyPr wrap="square" rtlCol="0">
            <a:spAutoFit/>
          </a:bodyPr>
          <a:lstStyle/>
          <a:p>
            <a:pPr>
              <a:lnSpc>
                <a:spcPts val="1600"/>
              </a:lnSpc>
            </a:pPr>
            <a:r>
              <a:rPr kumimoji="1" lang="en-US" altLang="ja-JP" sz="1400" dirty="0"/>
              <a:t>GDP per capita and price levels are positively correlated.</a:t>
            </a:r>
          </a:p>
          <a:p>
            <a:pPr>
              <a:lnSpc>
                <a:spcPts val="1600"/>
              </a:lnSpc>
            </a:pPr>
            <a:r>
              <a:rPr kumimoji="1" lang="en-US" altLang="ja-JP" sz="1400" dirty="0"/>
              <a:t>OECD countries have a good fit of regression, but not so for non-OECD countries.</a:t>
            </a:r>
          </a:p>
          <a:p>
            <a:pPr>
              <a:lnSpc>
                <a:spcPts val="1600"/>
              </a:lnSpc>
            </a:pPr>
            <a:r>
              <a:rPr kumimoji="1" lang="en-US" altLang="ja-JP" sz="1400" dirty="0"/>
              <a:t>Non-OECD countries are diverse in terms of income level and structure of domestic market.  For example, oil-producing countries have high incomes, but their domestic prices are at a similar level to other developing countries.</a:t>
            </a:r>
          </a:p>
        </p:txBody>
      </p:sp>
      <p:sp>
        <p:nvSpPr>
          <p:cNvPr id="33" name="スライド番号プレースホルダー 32"/>
          <p:cNvSpPr>
            <a:spLocks noGrp="1"/>
          </p:cNvSpPr>
          <p:nvPr>
            <p:ph type="sldNum" sz="quarter" idx="12"/>
          </p:nvPr>
        </p:nvSpPr>
        <p:spPr/>
        <p:txBody>
          <a:bodyPr/>
          <a:lstStyle/>
          <a:p>
            <a:fld id="{274CBBA6-74E1-473D-940D-B18CDA09ADD9}" type="slidenum">
              <a:rPr kumimoji="1" lang="ja-JP" altLang="en-US" smtClean="0"/>
              <a:t>11</a:t>
            </a:fld>
            <a:endParaRPr kumimoji="1" lang="ja-JP" altLang="en-US"/>
          </a:p>
        </p:txBody>
      </p:sp>
    </p:spTree>
    <p:extLst>
      <p:ext uri="{BB962C8B-B14F-4D97-AF65-F5344CB8AC3E}">
        <p14:creationId xmlns:p14="http://schemas.microsoft.com/office/powerpoint/2010/main" val="99838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63617" y="1543126"/>
            <a:ext cx="9393983" cy="4592108"/>
            <a:chOff x="-63617" y="1717306"/>
            <a:chExt cx="9393983" cy="4592108"/>
          </a:xfrm>
        </p:grpSpPr>
        <p:pic>
          <p:nvPicPr>
            <p:cNvPr id="2" name="図 1"/>
            <p:cNvPicPr>
              <a:picLocks noChangeAspect="1"/>
            </p:cNvPicPr>
            <p:nvPr/>
          </p:nvPicPr>
          <p:blipFill>
            <a:blip r:embed="rId2"/>
            <a:stretch>
              <a:fillRect/>
            </a:stretch>
          </p:blipFill>
          <p:spPr>
            <a:xfrm>
              <a:off x="-63617" y="1719924"/>
              <a:ext cx="5112530" cy="4589490"/>
            </a:xfrm>
            <a:prstGeom prst="rect">
              <a:avLst/>
            </a:prstGeom>
          </p:spPr>
        </p:pic>
        <p:pic>
          <p:nvPicPr>
            <p:cNvPr id="6" name="図 5"/>
            <p:cNvPicPr>
              <a:picLocks noChangeAspect="1"/>
            </p:cNvPicPr>
            <p:nvPr/>
          </p:nvPicPr>
          <p:blipFill>
            <a:blip r:embed="rId3"/>
            <a:stretch>
              <a:fillRect/>
            </a:stretch>
          </p:blipFill>
          <p:spPr>
            <a:xfrm>
              <a:off x="4243482" y="1717306"/>
              <a:ext cx="5086884" cy="4566469"/>
            </a:xfrm>
            <a:prstGeom prst="rect">
              <a:avLst/>
            </a:prstGeom>
          </p:spPr>
        </p:pic>
        <p:sp>
          <p:nvSpPr>
            <p:cNvPr id="10" name="テキスト ボックス 9"/>
            <p:cNvSpPr txBox="1"/>
            <p:nvPr/>
          </p:nvSpPr>
          <p:spPr>
            <a:xfrm>
              <a:off x="2457497" y="2954110"/>
              <a:ext cx="640054" cy="307777"/>
            </a:xfrm>
            <a:prstGeom prst="rect">
              <a:avLst/>
            </a:prstGeom>
            <a:noFill/>
          </p:spPr>
          <p:txBody>
            <a:bodyPr wrap="square" rtlCol="0">
              <a:spAutoFit/>
            </a:bodyPr>
            <a:lstStyle/>
            <a:p>
              <a:r>
                <a:rPr kumimoji="1" lang="en-US" altLang="ja-JP" sz="1400" dirty="0"/>
                <a:t>Japan</a:t>
              </a:r>
              <a:endParaRPr kumimoji="1" lang="ja-JP" altLang="en-US" sz="1400" dirty="0"/>
            </a:p>
          </p:txBody>
        </p:sp>
        <p:sp>
          <p:nvSpPr>
            <p:cNvPr id="15" name="テキスト ボックス 14"/>
            <p:cNvSpPr txBox="1"/>
            <p:nvPr/>
          </p:nvSpPr>
          <p:spPr>
            <a:xfrm>
              <a:off x="1527867" y="4704500"/>
              <a:ext cx="1111492" cy="307777"/>
            </a:xfrm>
            <a:prstGeom prst="rect">
              <a:avLst/>
            </a:prstGeom>
            <a:noFill/>
          </p:spPr>
          <p:txBody>
            <a:bodyPr wrap="square" rtlCol="0">
              <a:spAutoFit/>
            </a:bodyPr>
            <a:lstStyle/>
            <a:p>
              <a:r>
                <a:rPr kumimoji="1" lang="en-US" altLang="ja-JP" sz="1400" dirty="0"/>
                <a:t>Switzerland</a:t>
              </a:r>
              <a:endParaRPr kumimoji="1" lang="ja-JP" altLang="en-US" sz="1400" dirty="0"/>
            </a:p>
          </p:txBody>
        </p:sp>
        <p:sp>
          <p:nvSpPr>
            <p:cNvPr id="22" name="テキスト ボックス 21"/>
            <p:cNvSpPr txBox="1"/>
            <p:nvPr/>
          </p:nvSpPr>
          <p:spPr>
            <a:xfrm>
              <a:off x="1073547" y="2045704"/>
              <a:ext cx="3676564" cy="338554"/>
            </a:xfrm>
            <a:prstGeom prst="rect">
              <a:avLst/>
            </a:prstGeom>
            <a:noFill/>
          </p:spPr>
          <p:txBody>
            <a:bodyPr wrap="square" rtlCol="0">
              <a:spAutoFit/>
            </a:bodyPr>
            <a:lstStyle/>
            <a:p>
              <a:r>
                <a:rPr kumimoji="1" lang="en-US" altLang="ja-JP" sz="1600" dirty="0"/>
                <a:t>Japan, USA and Switzerland (World=100)</a:t>
              </a:r>
              <a:endParaRPr kumimoji="1" lang="ja-JP" altLang="en-US" sz="1600" dirty="0"/>
            </a:p>
          </p:txBody>
        </p:sp>
        <p:sp>
          <p:nvSpPr>
            <p:cNvPr id="20" name="テキスト ボックス 19"/>
            <p:cNvSpPr txBox="1"/>
            <p:nvPr/>
          </p:nvSpPr>
          <p:spPr>
            <a:xfrm>
              <a:off x="5324012" y="2068311"/>
              <a:ext cx="3305117" cy="338554"/>
            </a:xfrm>
            <a:prstGeom prst="rect">
              <a:avLst/>
            </a:prstGeom>
            <a:noFill/>
          </p:spPr>
          <p:txBody>
            <a:bodyPr wrap="square" rtlCol="0">
              <a:spAutoFit/>
            </a:bodyPr>
            <a:lstStyle/>
            <a:p>
              <a:r>
                <a:rPr kumimoji="1" lang="en-US" altLang="ja-JP" sz="1600" dirty="0"/>
                <a:t>Japan, China and India (World=100)</a:t>
              </a:r>
              <a:endParaRPr kumimoji="1" lang="ja-JP" altLang="en-US" sz="1600" dirty="0"/>
            </a:p>
          </p:txBody>
        </p:sp>
        <p:sp>
          <p:nvSpPr>
            <p:cNvPr id="23" name="テキスト ボックス 22"/>
            <p:cNvSpPr txBox="1"/>
            <p:nvPr/>
          </p:nvSpPr>
          <p:spPr>
            <a:xfrm>
              <a:off x="1336030" y="3725080"/>
              <a:ext cx="640054" cy="307777"/>
            </a:xfrm>
            <a:prstGeom prst="rect">
              <a:avLst/>
            </a:prstGeom>
            <a:noFill/>
          </p:spPr>
          <p:txBody>
            <a:bodyPr wrap="square" rtlCol="0">
              <a:spAutoFit/>
            </a:bodyPr>
            <a:lstStyle/>
            <a:p>
              <a:r>
                <a:rPr kumimoji="1" lang="en-US" altLang="ja-JP" sz="1400" dirty="0"/>
                <a:t>USA</a:t>
              </a:r>
              <a:endParaRPr kumimoji="1" lang="ja-JP" altLang="en-US" sz="1400" dirty="0"/>
            </a:p>
          </p:txBody>
        </p:sp>
        <p:sp>
          <p:nvSpPr>
            <p:cNvPr id="24" name="テキスト ボックス 23"/>
            <p:cNvSpPr txBox="1"/>
            <p:nvPr/>
          </p:nvSpPr>
          <p:spPr>
            <a:xfrm>
              <a:off x="6897974" y="2538246"/>
              <a:ext cx="640054" cy="307777"/>
            </a:xfrm>
            <a:prstGeom prst="rect">
              <a:avLst/>
            </a:prstGeom>
            <a:noFill/>
          </p:spPr>
          <p:txBody>
            <a:bodyPr wrap="square" rtlCol="0">
              <a:spAutoFit/>
            </a:bodyPr>
            <a:lstStyle/>
            <a:p>
              <a:r>
                <a:rPr kumimoji="1" lang="en-US" altLang="ja-JP" sz="1400" dirty="0"/>
                <a:t>Japan</a:t>
              </a:r>
              <a:endParaRPr kumimoji="1" lang="ja-JP" altLang="en-US" sz="1400" dirty="0"/>
            </a:p>
          </p:txBody>
        </p:sp>
        <p:cxnSp>
          <p:nvCxnSpPr>
            <p:cNvPr id="19" name="直線矢印コネクタ 18"/>
            <p:cNvCxnSpPr/>
            <p:nvPr/>
          </p:nvCxnSpPr>
          <p:spPr>
            <a:xfrm>
              <a:off x="7074881" y="2792056"/>
              <a:ext cx="18128" cy="24344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768440" y="4519215"/>
              <a:ext cx="29769" cy="245279"/>
            </a:xfrm>
            <a:prstGeom prst="straightConnector1">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397261" y="3202311"/>
              <a:ext cx="242098" cy="18590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656057" y="3923721"/>
              <a:ext cx="303098" cy="303513"/>
            </a:xfrm>
            <a:prstGeom prst="straightConnector1">
              <a:avLst/>
            </a:prstGeom>
            <a:ln w="158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404650" y="2987488"/>
              <a:ext cx="640054" cy="307777"/>
            </a:xfrm>
            <a:prstGeom prst="rect">
              <a:avLst/>
            </a:prstGeom>
            <a:noFill/>
          </p:spPr>
          <p:txBody>
            <a:bodyPr wrap="square" rtlCol="0">
              <a:spAutoFit/>
            </a:bodyPr>
            <a:lstStyle/>
            <a:p>
              <a:r>
                <a:rPr kumimoji="1" lang="en-US" altLang="ja-JP" sz="1400" dirty="0"/>
                <a:t>China</a:t>
              </a:r>
              <a:endParaRPr kumimoji="1" lang="ja-JP" altLang="en-US" sz="1400" dirty="0"/>
            </a:p>
          </p:txBody>
        </p:sp>
        <p:sp>
          <p:nvSpPr>
            <p:cNvPr id="27" name="テキスト ボックス 26"/>
            <p:cNvSpPr txBox="1"/>
            <p:nvPr/>
          </p:nvSpPr>
          <p:spPr>
            <a:xfrm>
              <a:off x="7655707" y="3426646"/>
              <a:ext cx="640054" cy="307777"/>
            </a:xfrm>
            <a:prstGeom prst="rect">
              <a:avLst/>
            </a:prstGeom>
            <a:noFill/>
          </p:spPr>
          <p:txBody>
            <a:bodyPr wrap="square" rtlCol="0">
              <a:spAutoFit/>
            </a:bodyPr>
            <a:lstStyle/>
            <a:p>
              <a:r>
                <a:rPr kumimoji="1" lang="en-US" altLang="ja-JP" sz="1400" dirty="0"/>
                <a:t>India</a:t>
              </a:r>
              <a:endParaRPr kumimoji="1" lang="ja-JP" altLang="en-US" sz="1400" dirty="0"/>
            </a:p>
          </p:txBody>
        </p:sp>
        <p:cxnSp>
          <p:nvCxnSpPr>
            <p:cNvPr id="28" name="直線矢印コネクタ 27"/>
            <p:cNvCxnSpPr/>
            <p:nvPr/>
          </p:nvCxnSpPr>
          <p:spPr>
            <a:xfrm flipH="1">
              <a:off x="6976570" y="3582001"/>
              <a:ext cx="748107" cy="293887"/>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111137" y="3214383"/>
              <a:ext cx="467657" cy="443254"/>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(2-3) Price Levels by Expenditure Category – ICP 2011 Comparison</a:t>
            </a:r>
          </a:p>
        </p:txBody>
      </p:sp>
      <p:sp>
        <p:nvSpPr>
          <p:cNvPr id="14" name="テキスト ボックス 13"/>
          <p:cNvSpPr txBox="1"/>
          <p:nvPr/>
        </p:nvSpPr>
        <p:spPr>
          <a:xfrm>
            <a:off x="1073546" y="5451435"/>
            <a:ext cx="7028383" cy="1118255"/>
          </a:xfrm>
          <a:prstGeom prst="rect">
            <a:avLst/>
          </a:prstGeom>
          <a:noFill/>
        </p:spPr>
        <p:txBody>
          <a:bodyPr wrap="square" rtlCol="0">
            <a:spAutoFit/>
          </a:bodyPr>
          <a:lstStyle/>
          <a:p>
            <a:pPr>
              <a:lnSpc>
                <a:spcPts val="1600"/>
              </a:lnSpc>
            </a:pPr>
            <a:r>
              <a:rPr kumimoji="1" lang="en-US" altLang="ja-JP" sz="1400" dirty="0"/>
              <a:t>In 2011, Japan’s price levels were higher than the US, but lower than Switzerland.  Relative price levels among expenditure categories are similar to those of 2014, e.g. lower prices for Health and Education, higher prices for Food and Drinks.</a:t>
            </a:r>
          </a:p>
          <a:p>
            <a:pPr>
              <a:lnSpc>
                <a:spcPts val="1600"/>
              </a:lnSpc>
            </a:pPr>
            <a:r>
              <a:rPr kumimoji="1" lang="en-US" altLang="ja-JP" sz="1400" dirty="0"/>
              <a:t>With China and India, Japans price levels are much higher than China and India.  The gap of price levels for Machinery and Equipment were the smallest among expenditure categories.</a:t>
            </a:r>
          </a:p>
        </p:txBody>
      </p:sp>
      <p:sp>
        <p:nvSpPr>
          <p:cNvPr id="21" name="スライド番号プレースホルダー 20"/>
          <p:cNvSpPr>
            <a:spLocks noGrp="1"/>
          </p:cNvSpPr>
          <p:nvPr>
            <p:ph type="sldNum" sz="quarter" idx="12"/>
          </p:nvPr>
        </p:nvSpPr>
        <p:spPr/>
        <p:txBody>
          <a:bodyPr/>
          <a:lstStyle/>
          <a:p>
            <a:fld id="{274CBBA6-74E1-473D-940D-B18CDA09ADD9}" type="slidenum">
              <a:rPr kumimoji="1" lang="ja-JP" altLang="en-US" smtClean="0"/>
              <a:t>12</a:t>
            </a:fld>
            <a:endParaRPr kumimoji="1" lang="ja-JP" altLang="en-US"/>
          </a:p>
        </p:txBody>
      </p:sp>
    </p:spTree>
    <p:extLst>
      <p:ext uri="{BB962C8B-B14F-4D97-AF65-F5344CB8AC3E}">
        <p14:creationId xmlns:p14="http://schemas.microsoft.com/office/powerpoint/2010/main" val="244981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Supplement  Earlier ICP Results</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13</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823245454"/>
              </p:ext>
            </p:extLst>
          </p:nvPr>
        </p:nvGraphicFramePr>
        <p:xfrm>
          <a:off x="922945" y="1518669"/>
          <a:ext cx="6766328" cy="4084320"/>
        </p:xfrm>
        <a:graphic>
          <a:graphicData uri="http://schemas.openxmlformats.org/drawingml/2006/table">
            <a:tbl>
              <a:tblPr firstRow="1" bandRow="1">
                <a:tableStyleId>{5940675A-B579-460E-94D1-54222C63F5DA}</a:tableStyleId>
              </a:tblPr>
              <a:tblGrid>
                <a:gridCol w="538385">
                  <a:extLst>
                    <a:ext uri="{9D8B030D-6E8A-4147-A177-3AD203B41FA5}">
                      <a16:colId xmlns:a16="http://schemas.microsoft.com/office/drawing/2014/main" xmlns="" val="2688181890"/>
                    </a:ext>
                  </a:extLst>
                </a:gridCol>
                <a:gridCol w="1946887">
                  <a:extLst>
                    <a:ext uri="{9D8B030D-6E8A-4147-A177-3AD203B41FA5}">
                      <a16:colId xmlns:a16="http://schemas.microsoft.com/office/drawing/2014/main" xmlns="" val="219976439"/>
                    </a:ext>
                  </a:extLst>
                </a:gridCol>
                <a:gridCol w="1070264">
                  <a:extLst>
                    <a:ext uri="{9D8B030D-6E8A-4147-A177-3AD203B41FA5}">
                      <a16:colId xmlns:a16="http://schemas.microsoft.com/office/drawing/2014/main" xmlns="" val="3666883312"/>
                    </a:ext>
                  </a:extLst>
                </a:gridCol>
                <a:gridCol w="1070264">
                  <a:extLst>
                    <a:ext uri="{9D8B030D-6E8A-4147-A177-3AD203B41FA5}">
                      <a16:colId xmlns:a16="http://schemas.microsoft.com/office/drawing/2014/main" xmlns="" val="1264977522"/>
                    </a:ext>
                  </a:extLst>
                </a:gridCol>
                <a:gridCol w="1070264">
                  <a:extLst>
                    <a:ext uri="{9D8B030D-6E8A-4147-A177-3AD203B41FA5}">
                      <a16:colId xmlns:a16="http://schemas.microsoft.com/office/drawing/2014/main" xmlns="" val="4133201318"/>
                    </a:ext>
                  </a:extLst>
                </a:gridCol>
                <a:gridCol w="1070264">
                  <a:extLst>
                    <a:ext uri="{9D8B030D-6E8A-4147-A177-3AD203B41FA5}">
                      <a16:colId xmlns:a16="http://schemas.microsoft.com/office/drawing/2014/main" xmlns="" val="1568935622"/>
                    </a:ext>
                  </a:extLst>
                </a:gridCol>
              </a:tblGrid>
              <a:tr h="370840">
                <a:tc gridSpan="2">
                  <a:txBody>
                    <a:bodyPr/>
                    <a:lstStyle/>
                    <a:p>
                      <a:endParaRPr kumimoji="1" lang="ja-JP" altLang="en-US" dirty="0"/>
                    </a:p>
                  </a:txBody>
                  <a:tcPr/>
                </a:tc>
                <a:tc hMerge="1">
                  <a:txBody>
                    <a:bodyPr/>
                    <a:lstStyle/>
                    <a:p>
                      <a:endParaRPr kumimoji="1" lang="ja-JP" altLang="en-US"/>
                    </a:p>
                  </a:txBody>
                  <a:tcPr/>
                </a:tc>
                <a:tc>
                  <a:txBody>
                    <a:bodyPr/>
                    <a:lstStyle/>
                    <a:p>
                      <a:pPr algn="ctr"/>
                      <a:r>
                        <a:rPr kumimoji="1" lang="en-US" altLang="ja-JP" dirty="0"/>
                        <a:t>1970</a:t>
                      </a:r>
                      <a:endParaRPr kumimoji="1" lang="ja-JP" altLang="en-US" dirty="0"/>
                    </a:p>
                  </a:txBody>
                  <a:tcPr/>
                </a:tc>
                <a:tc>
                  <a:txBody>
                    <a:bodyPr/>
                    <a:lstStyle/>
                    <a:p>
                      <a:pPr algn="ctr"/>
                      <a:r>
                        <a:rPr kumimoji="1" lang="en-US" altLang="ja-JP" dirty="0"/>
                        <a:t>1975</a:t>
                      </a:r>
                      <a:endParaRPr kumimoji="1" lang="ja-JP" altLang="en-US" dirty="0"/>
                    </a:p>
                  </a:txBody>
                  <a:tcPr/>
                </a:tc>
                <a:tc>
                  <a:txBody>
                    <a:bodyPr/>
                    <a:lstStyle/>
                    <a:p>
                      <a:pPr algn="ctr"/>
                      <a:r>
                        <a:rPr kumimoji="1" lang="en-US" altLang="ja-JP" dirty="0"/>
                        <a:t>2008</a:t>
                      </a:r>
                      <a:endParaRPr kumimoji="1" lang="ja-JP" altLang="en-US" dirty="0"/>
                    </a:p>
                  </a:txBody>
                  <a:tcPr/>
                </a:tc>
                <a:tc>
                  <a:txBody>
                    <a:bodyPr/>
                    <a:lstStyle/>
                    <a:p>
                      <a:pPr algn="ctr"/>
                      <a:r>
                        <a:rPr kumimoji="1" lang="en-US" altLang="ja-JP" dirty="0"/>
                        <a:t>2014</a:t>
                      </a:r>
                      <a:endParaRPr kumimoji="1" lang="ja-JP" altLang="en-US" dirty="0"/>
                    </a:p>
                  </a:txBody>
                  <a:tcPr/>
                </a:tc>
                <a:extLst>
                  <a:ext uri="{0D108BD9-81ED-4DB2-BD59-A6C34878D82A}">
                    <a16:rowId xmlns:a16="http://schemas.microsoft.com/office/drawing/2014/main" xmlns="" val="949706622"/>
                  </a:ext>
                </a:extLst>
              </a:tr>
              <a:tr h="370840">
                <a:tc gridSpan="2">
                  <a:txBody>
                    <a:bodyPr/>
                    <a:lstStyle/>
                    <a:p>
                      <a:r>
                        <a:rPr kumimoji="1" lang="en-US" altLang="ja-JP" dirty="0"/>
                        <a:t>Exchange Rate (\/$)</a:t>
                      </a:r>
                      <a:endParaRPr kumimoji="1" lang="ja-JP" altLang="en-US" dirty="0"/>
                    </a:p>
                  </a:txBody>
                  <a:tcPr/>
                </a:tc>
                <a:tc hMerge="1">
                  <a:txBody>
                    <a:bodyPr/>
                    <a:lstStyle/>
                    <a:p>
                      <a:endParaRPr kumimoji="1" lang="ja-JP" altLang="en-US"/>
                    </a:p>
                  </a:txBody>
                  <a:tcPr/>
                </a:tc>
                <a:tc>
                  <a:txBody>
                    <a:bodyPr/>
                    <a:lstStyle/>
                    <a:p>
                      <a:pPr algn="r"/>
                      <a:r>
                        <a:rPr kumimoji="1" lang="en-US" altLang="ja-JP" dirty="0"/>
                        <a:t>360</a:t>
                      </a:r>
                      <a:endParaRPr kumimoji="1" lang="ja-JP" altLang="en-US" dirty="0"/>
                    </a:p>
                  </a:txBody>
                  <a:tcPr/>
                </a:tc>
                <a:tc>
                  <a:txBody>
                    <a:bodyPr/>
                    <a:lstStyle/>
                    <a:p>
                      <a:pPr algn="r"/>
                      <a:r>
                        <a:rPr kumimoji="1" lang="en-US" altLang="ja-JP" dirty="0"/>
                        <a:t>297</a:t>
                      </a:r>
                      <a:endParaRPr kumimoji="1" lang="ja-JP" altLang="en-US" dirty="0"/>
                    </a:p>
                  </a:txBody>
                  <a:tcPr/>
                </a:tc>
                <a:tc>
                  <a:txBody>
                    <a:bodyPr/>
                    <a:lstStyle/>
                    <a:p>
                      <a:pPr algn="r"/>
                      <a:r>
                        <a:rPr kumimoji="1" lang="en-US" altLang="ja-JP" dirty="0"/>
                        <a:t>103</a:t>
                      </a:r>
                      <a:endParaRPr kumimoji="1" lang="ja-JP" altLang="en-US" dirty="0"/>
                    </a:p>
                  </a:txBody>
                  <a:tcPr/>
                </a:tc>
                <a:tc>
                  <a:txBody>
                    <a:bodyPr/>
                    <a:lstStyle/>
                    <a:p>
                      <a:pPr algn="r"/>
                      <a:r>
                        <a:rPr kumimoji="1" lang="en-US" altLang="ja-JP" dirty="0"/>
                        <a:t>106</a:t>
                      </a:r>
                      <a:endParaRPr kumimoji="1" lang="ja-JP" altLang="en-US" dirty="0"/>
                    </a:p>
                  </a:txBody>
                  <a:tcPr/>
                </a:tc>
                <a:extLst>
                  <a:ext uri="{0D108BD9-81ED-4DB2-BD59-A6C34878D82A}">
                    <a16:rowId xmlns:a16="http://schemas.microsoft.com/office/drawing/2014/main" xmlns="" val="1203172340"/>
                  </a:ext>
                </a:extLst>
              </a:tr>
              <a:tr h="370840">
                <a:tc rowSpan="5">
                  <a:txBody>
                    <a:bodyPr/>
                    <a:lstStyle/>
                    <a:p>
                      <a:pPr algn="ctr"/>
                      <a:r>
                        <a:rPr kumimoji="1" lang="en-US" altLang="ja-JP" dirty="0"/>
                        <a:t>PPP (\/$)</a:t>
                      </a:r>
                      <a:endParaRPr kumimoji="1" lang="ja-JP" altLang="en-US" dirty="0"/>
                    </a:p>
                  </a:txBody>
                  <a:tcPr vert="vert270" anchor="ctr" anchorCtr="1"/>
                </a:tc>
                <a:tc>
                  <a:txBody>
                    <a:bodyPr/>
                    <a:lstStyle/>
                    <a:p>
                      <a:r>
                        <a:rPr kumimoji="1" lang="en-US" altLang="ja-JP" sz="1600" dirty="0"/>
                        <a:t>GDP</a:t>
                      </a:r>
                    </a:p>
                    <a:p>
                      <a:r>
                        <a:rPr kumimoji="1" lang="en-US" altLang="ja-JP" sz="1200" dirty="0"/>
                        <a:t>Price Level (USA=100)</a:t>
                      </a:r>
                      <a:endParaRPr kumimoji="1" lang="ja-JP" altLang="en-US" sz="1200" dirty="0"/>
                    </a:p>
                  </a:txBody>
                  <a:tcPr anchor="ctr"/>
                </a:tc>
                <a:tc>
                  <a:txBody>
                    <a:bodyPr/>
                    <a:lstStyle/>
                    <a:p>
                      <a:pPr algn="r"/>
                      <a:r>
                        <a:rPr kumimoji="1" lang="en-US" altLang="ja-JP" dirty="0"/>
                        <a:t>244</a:t>
                      </a:r>
                    </a:p>
                    <a:p>
                      <a:pPr algn="r"/>
                      <a:r>
                        <a:rPr kumimoji="1" lang="en-US" altLang="ja-JP" sz="1400" dirty="0"/>
                        <a:t>(67.8)</a:t>
                      </a:r>
                      <a:endParaRPr kumimoji="1" lang="ja-JP" altLang="en-US" dirty="0"/>
                    </a:p>
                  </a:txBody>
                  <a:tcPr anchor="ctr"/>
                </a:tc>
                <a:tc>
                  <a:txBody>
                    <a:bodyPr/>
                    <a:lstStyle/>
                    <a:p>
                      <a:pPr algn="r"/>
                      <a:r>
                        <a:rPr kumimoji="1" lang="en-US" altLang="ja-JP" dirty="0"/>
                        <a:t>271</a:t>
                      </a:r>
                    </a:p>
                    <a:p>
                      <a:pPr algn="r"/>
                      <a:r>
                        <a:rPr kumimoji="1" lang="en-US" altLang="ja-JP" sz="1400" dirty="0"/>
                        <a:t>(91.2)</a:t>
                      </a:r>
                      <a:endParaRPr kumimoji="1" lang="ja-JP" altLang="en-US" dirty="0"/>
                    </a:p>
                  </a:txBody>
                  <a:tcPr anchor="ctr"/>
                </a:tc>
                <a:tc>
                  <a:txBody>
                    <a:bodyPr/>
                    <a:lstStyle/>
                    <a:p>
                      <a:pPr algn="r"/>
                      <a:r>
                        <a:rPr kumimoji="1" lang="en-US" altLang="ja-JP" dirty="0"/>
                        <a:t>117</a:t>
                      </a:r>
                    </a:p>
                    <a:p>
                      <a:pPr algn="r"/>
                      <a:r>
                        <a:rPr kumimoji="1" lang="en-US" altLang="ja-JP" sz="1400" dirty="0"/>
                        <a:t>(113.6)</a:t>
                      </a:r>
                      <a:endParaRPr kumimoji="1" lang="ja-JP" altLang="en-US" dirty="0"/>
                    </a:p>
                  </a:txBody>
                  <a:tcPr anchor="ctr"/>
                </a:tc>
                <a:tc>
                  <a:txBody>
                    <a:bodyPr/>
                    <a:lstStyle/>
                    <a:p>
                      <a:pPr algn="r"/>
                      <a:r>
                        <a:rPr kumimoji="1" lang="en-US" altLang="ja-JP" dirty="0"/>
                        <a:t>102</a:t>
                      </a:r>
                    </a:p>
                    <a:p>
                      <a:pPr algn="r"/>
                      <a:r>
                        <a:rPr kumimoji="1" lang="en-US" altLang="ja-JP" sz="1400" dirty="0"/>
                        <a:t>(96.2)</a:t>
                      </a:r>
                      <a:endParaRPr kumimoji="1" lang="ja-JP" altLang="en-US" dirty="0"/>
                    </a:p>
                  </a:txBody>
                  <a:tcPr anchor="ctr"/>
                </a:tc>
                <a:extLst>
                  <a:ext uri="{0D108BD9-81ED-4DB2-BD59-A6C34878D82A}">
                    <a16:rowId xmlns:a16="http://schemas.microsoft.com/office/drawing/2014/main" xmlns="" val="1304002739"/>
                  </a:ext>
                </a:extLst>
              </a:tr>
              <a:tr h="370840">
                <a:tc vMerge="1">
                  <a:txBody>
                    <a:bodyPr/>
                    <a:lstStyle/>
                    <a:p>
                      <a:endParaRPr kumimoji="1" lang="ja-JP" altLang="en-US" dirty="0"/>
                    </a:p>
                  </a:txBody>
                  <a:tcPr/>
                </a:tc>
                <a:tc>
                  <a:txBody>
                    <a:bodyPr/>
                    <a:lstStyle/>
                    <a:p>
                      <a:r>
                        <a:rPr kumimoji="1" lang="en-US" altLang="ja-JP" sz="1600" dirty="0"/>
                        <a:t> </a:t>
                      </a:r>
                      <a:r>
                        <a:rPr kumimoji="1" lang="en-US" altLang="ja-JP" sz="1600" dirty="0" err="1"/>
                        <a:t>Indiv</a:t>
                      </a:r>
                      <a:r>
                        <a:rPr kumimoji="1" lang="en-US" altLang="ja-JP" sz="1600" dirty="0"/>
                        <a:t>. Consumption</a:t>
                      </a:r>
                      <a:endParaRPr kumimoji="1" lang="ja-JP" altLang="en-US" sz="1600" dirty="0"/>
                    </a:p>
                  </a:txBody>
                  <a:tcPr anchor="ctr"/>
                </a:tc>
                <a:tc>
                  <a:txBody>
                    <a:bodyPr/>
                    <a:lstStyle/>
                    <a:p>
                      <a:pPr algn="r"/>
                      <a:r>
                        <a:rPr kumimoji="1" lang="en-US" altLang="ja-JP" dirty="0"/>
                        <a:t>233</a:t>
                      </a:r>
                      <a:endParaRPr kumimoji="1" lang="ja-JP" altLang="en-US" dirty="0"/>
                    </a:p>
                  </a:txBody>
                  <a:tcPr anchor="ctr"/>
                </a:tc>
                <a:tc>
                  <a:txBody>
                    <a:bodyPr/>
                    <a:lstStyle/>
                    <a:p>
                      <a:pPr algn="r"/>
                      <a:r>
                        <a:rPr kumimoji="1" lang="en-US" altLang="ja-JP" dirty="0"/>
                        <a:t>271</a:t>
                      </a:r>
                      <a:endParaRPr kumimoji="1" lang="ja-JP" altLang="en-US" dirty="0"/>
                    </a:p>
                  </a:txBody>
                  <a:tcPr anchor="ctr"/>
                </a:tc>
                <a:tc>
                  <a:txBody>
                    <a:bodyPr/>
                    <a:lstStyle/>
                    <a:p>
                      <a:pPr algn="r"/>
                      <a:r>
                        <a:rPr kumimoji="1" lang="en-US" altLang="ja-JP" dirty="0"/>
                        <a:t>119</a:t>
                      </a:r>
                      <a:endParaRPr kumimoji="1" lang="ja-JP" altLang="en-US" dirty="0"/>
                    </a:p>
                  </a:txBody>
                  <a:tcPr anchor="ctr"/>
                </a:tc>
                <a:tc>
                  <a:txBody>
                    <a:bodyPr/>
                    <a:lstStyle/>
                    <a:p>
                      <a:pPr algn="r"/>
                      <a:r>
                        <a:rPr kumimoji="1" lang="en-US" altLang="ja-JP" dirty="0"/>
                        <a:t>101</a:t>
                      </a:r>
                      <a:endParaRPr kumimoji="1" lang="ja-JP" altLang="en-US" dirty="0"/>
                    </a:p>
                  </a:txBody>
                  <a:tcPr anchor="ctr"/>
                </a:tc>
                <a:extLst>
                  <a:ext uri="{0D108BD9-81ED-4DB2-BD59-A6C34878D82A}">
                    <a16:rowId xmlns:a16="http://schemas.microsoft.com/office/drawing/2014/main" xmlns="" val="2918014402"/>
                  </a:ext>
                </a:extLst>
              </a:tr>
              <a:tr h="370840">
                <a:tc vMerge="1">
                  <a:txBody>
                    <a:bodyPr/>
                    <a:lstStyle/>
                    <a:p>
                      <a:endParaRPr kumimoji="1" lang="ja-JP" altLang="en-US" dirty="0"/>
                    </a:p>
                  </a:txBody>
                  <a:tcPr/>
                </a:tc>
                <a:tc>
                  <a:txBody>
                    <a:bodyPr/>
                    <a:lstStyle/>
                    <a:p>
                      <a:r>
                        <a:rPr kumimoji="1" lang="en-US" altLang="ja-JP" sz="1600" dirty="0"/>
                        <a:t>   </a:t>
                      </a:r>
                      <a:r>
                        <a:rPr kumimoji="1" lang="en-US" altLang="ja-JP" sz="1200" dirty="0"/>
                        <a:t>Food, beverage &amp; tobacco</a:t>
                      </a:r>
                      <a:endParaRPr kumimoji="1" lang="ja-JP" altLang="en-US" sz="1600" dirty="0"/>
                    </a:p>
                  </a:txBody>
                  <a:tcPr anchor="ctr"/>
                </a:tc>
                <a:tc>
                  <a:txBody>
                    <a:bodyPr/>
                    <a:lstStyle/>
                    <a:p>
                      <a:pPr algn="r"/>
                      <a:r>
                        <a:rPr kumimoji="1" lang="en-US" altLang="ja-JP" dirty="0"/>
                        <a:t>339</a:t>
                      </a:r>
                      <a:endParaRPr kumimoji="1" lang="ja-JP" altLang="en-US" dirty="0"/>
                    </a:p>
                  </a:txBody>
                  <a:tcPr anchor="ctr"/>
                </a:tc>
                <a:tc>
                  <a:txBody>
                    <a:bodyPr/>
                    <a:lstStyle/>
                    <a:p>
                      <a:pPr algn="r"/>
                      <a:r>
                        <a:rPr kumimoji="1" lang="en-US" altLang="ja-JP" dirty="0"/>
                        <a:t>317</a:t>
                      </a:r>
                      <a:endParaRPr kumimoji="1" lang="ja-JP" altLang="en-US" dirty="0"/>
                    </a:p>
                  </a:txBody>
                  <a:tcPr anchor="ctr"/>
                </a:tc>
                <a:tc>
                  <a:txBody>
                    <a:bodyPr/>
                    <a:lstStyle/>
                    <a:p>
                      <a:pPr algn="r"/>
                      <a:r>
                        <a:rPr kumimoji="1" lang="en-US" altLang="ja-JP" dirty="0"/>
                        <a:t>200</a:t>
                      </a:r>
                      <a:endParaRPr kumimoji="1" lang="ja-JP" altLang="en-US" dirty="0"/>
                    </a:p>
                  </a:txBody>
                  <a:tcPr anchor="ctr"/>
                </a:tc>
                <a:tc>
                  <a:txBody>
                    <a:bodyPr/>
                    <a:lstStyle/>
                    <a:p>
                      <a:pPr algn="r"/>
                      <a:r>
                        <a:rPr kumimoji="1" lang="en-US" altLang="ja-JP" dirty="0"/>
                        <a:t>166</a:t>
                      </a:r>
                      <a:endParaRPr kumimoji="1" lang="ja-JP" altLang="en-US" dirty="0"/>
                    </a:p>
                  </a:txBody>
                  <a:tcPr anchor="ctr"/>
                </a:tc>
                <a:extLst>
                  <a:ext uri="{0D108BD9-81ED-4DB2-BD59-A6C34878D82A}">
                    <a16:rowId xmlns:a16="http://schemas.microsoft.com/office/drawing/2014/main" xmlns="" val="456517256"/>
                  </a:ext>
                </a:extLst>
              </a:tr>
              <a:tr h="370840">
                <a:tc vMerge="1">
                  <a:txBody>
                    <a:bodyPr/>
                    <a:lstStyle/>
                    <a:p>
                      <a:endParaRPr kumimoji="1" lang="ja-JP" altLang="en-US" dirty="0"/>
                    </a:p>
                  </a:txBody>
                  <a:tcPr/>
                </a:tc>
                <a:tc>
                  <a:txBody>
                    <a:bodyPr/>
                    <a:lstStyle/>
                    <a:p>
                      <a:r>
                        <a:rPr kumimoji="1" lang="en-US" altLang="ja-JP" sz="1600" dirty="0"/>
                        <a:t> Capital Formation</a:t>
                      </a:r>
                      <a:endParaRPr kumimoji="1" lang="ja-JP" altLang="en-US" sz="1600" dirty="0"/>
                    </a:p>
                  </a:txBody>
                  <a:tcPr anchor="ctr"/>
                </a:tc>
                <a:tc>
                  <a:txBody>
                    <a:bodyPr/>
                    <a:lstStyle/>
                    <a:p>
                      <a:pPr algn="r"/>
                      <a:r>
                        <a:rPr kumimoji="1" lang="en-US" altLang="ja-JP" dirty="0"/>
                        <a:t>286</a:t>
                      </a:r>
                      <a:endParaRPr kumimoji="1" lang="ja-JP" altLang="en-US" dirty="0"/>
                    </a:p>
                  </a:txBody>
                  <a:tcPr anchor="ctr"/>
                </a:tc>
                <a:tc>
                  <a:txBody>
                    <a:bodyPr/>
                    <a:lstStyle/>
                    <a:p>
                      <a:pPr algn="r"/>
                      <a:r>
                        <a:rPr kumimoji="1" lang="en-US" altLang="ja-JP" dirty="0"/>
                        <a:t>299</a:t>
                      </a:r>
                      <a:endParaRPr kumimoji="1" lang="ja-JP" altLang="en-US" dirty="0"/>
                    </a:p>
                  </a:txBody>
                  <a:tcPr anchor="ctr"/>
                </a:tc>
                <a:tc>
                  <a:txBody>
                    <a:bodyPr/>
                    <a:lstStyle/>
                    <a:p>
                      <a:pPr algn="r"/>
                      <a:r>
                        <a:rPr kumimoji="1" lang="en-US" altLang="ja-JP" dirty="0"/>
                        <a:t>121</a:t>
                      </a:r>
                      <a:endParaRPr kumimoji="1" lang="ja-JP" altLang="en-US" dirty="0"/>
                    </a:p>
                  </a:txBody>
                  <a:tcPr anchor="ctr"/>
                </a:tc>
                <a:tc>
                  <a:txBody>
                    <a:bodyPr/>
                    <a:lstStyle/>
                    <a:p>
                      <a:pPr algn="r"/>
                      <a:r>
                        <a:rPr kumimoji="1" lang="en-US" altLang="ja-JP" dirty="0"/>
                        <a:t>113</a:t>
                      </a:r>
                      <a:endParaRPr kumimoji="1" lang="ja-JP" altLang="en-US" dirty="0"/>
                    </a:p>
                  </a:txBody>
                  <a:tcPr anchor="ctr"/>
                </a:tc>
                <a:extLst>
                  <a:ext uri="{0D108BD9-81ED-4DB2-BD59-A6C34878D82A}">
                    <a16:rowId xmlns:a16="http://schemas.microsoft.com/office/drawing/2014/main" xmlns="" val="1838198881"/>
                  </a:ext>
                </a:extLst>
              </a:tr>
              <a:tr h="370840">
                <a:tc vMerge="1">
                  <a:txBody>
                    <a:bodyPr/>
                    <a:lstStyle/>
                    <a:p>
                      <a:pPr algn="ctr"/>
                      <a:endParaRPr kumimoji="1" lang="ja-JP" altLang="en-US" dirty="0"/>
                    </a:p>
                  </a:txBody>
                  <a:tcPr vert="vert270" anchor="ctr" anchorCtr="1"/>
                </a:tc>
                <a:tc>
                  <a:txBody>
                    <a:bodyPr/>
                    <a:lstStyle/>
                    <a:p>
                      <a:r>
                        <a:rPr kumimoji="1" lang="en-US" altLang="ja-JP" sz="1600" dirty="0"/>
                        <a:t> Government</a:t>
                      </a:r>
                      <a:endParaRPr kumimoji="1" lang="ja-JP" altLang="en-US" sz="1600" dirty="0"/>
                    </a:p>
                  </a:txBody>
                  <a:tcPr anchor="ctr"/>
                </a:tc>
                <a:tc>
                  <a:txBody>
                    <a:bodyPr/>
                    <a:lstStyle/>
                    <a:p>
                      <a:pPr algn="r"/>
                      <a:r>
                        <a:rPr kumimoji="1" lang="en-US" altLang="ja-JP" dirty="0"/>
                        <a:t>215</a:t>
                      </a:r>
                      <a:endParaRPr kumimoji="1" lang="ja-JP" altLang="en-US" dirty="0"/>
                    </a:p>
                  </a:txBody>
                  <a:tcPr anchor="ctr"/>
                </a:tc>
                <a:tc>
                  <a:txBody>
                    <a:bodyPr/>
                    <a:lstStyle/>
                    <a:p>
                      <a:pPr algn="r"/>
                      <a:r>
                        <a:rPr kumimoji="1" lang="en-US" altLang="ja-JP" dirty="0"/>
                        <a:t>323</a:t>
                      </a:r>
                      <a:endParaRPr kumimoji="1" lang="ja-JP" altLang="en-US" dirty="0"/>
                    </a:p>
                  </a:txBody>
                  <a:tcPr anchor="ctr"/>
                </a:tc>
                <a:tc>
                  <a:txBody>
                    <a:bodyPr/>
                    <a:lstStyle/>
                    <a:p>
                      <a:pPr algn="r"/>
                      <a:r>
                        <a:rPr kumimoji="1" lang="en-US" altLang="ja-JP" dirty="0"/>
                        <a:t>87</a:t>
                      </a:r>
                      <a:endParaRPr kumimoji="1" lang="ja-JP" altLang="en-US" dirty="0"/>
                    </a:p>
                  </a:txBody>
                  <a:tcPr anchor="ctr"/>
                </a:tc>
                <a:tc>
                  <a:txBody>
                    <a:bodyPr/>
                    <a:lstStyle/>
                    <a:p>
                      <a:pPr algn="r"/>
                      <a:r>
                        <a:rPr kumimoji="1" lang="en-US" altLang="ja-JP" dirty="0"/>
                        <a:t>77</a:t>
                      </a:r>
                      <a:endParaRPr kumimoji="1" lang="ja-JP" altLang="en-US" dirty="0"/>
                    </a:p>
                  </a:txBody>
                  <a:tcPr anchor="ctr"/>
                </a:tc>
                <a:extLst>
                  <a:ext uri="{0D108BD9-81ED-4DB2-BD59-A6C34878D82A}">
                    <a16:rowId xmlns:a16="http://schemas.microsoft.com/office/drawing/2014/main" xmlns="" val="2730684444"/>
                  </a:ext>
                </a:extLst>
              </a:tr>
              <a:tr h="370840">
                <a:tc gridSpan="2">
                  <a:txBody>
                    <a:bodyPr/>
                    <a:lstStyle/>
                    <a:p>
                      <a:r>
                        <a:rPr kumimoji="1" lang="en-US" altLang="ja-JP" dirty="0"/>
                        <a:t>Per capita GDP $ (Ex)</a:t>
                      </a:r>
                    </a:p>
                    <a:p>
                      <a:pPr algn="r"/>
                      <a:r>
                        <a:rPr kumimoji="1" lang="en-US" altLang="ja-JP" sz="1600" dirty="0"/>
                        <a:t>(Relative to USA)</a:t>
                      </a:r>
                      <a:endParaRPr kumimoji="1" lang="ja-JP" altLang="en-US" sz="1600" dirty="0"/>
                    </a:p>
                  </a:txBody>
                  <a:tcPr/>
                </a:tc>
                <a:tc hMerge="1">
                  <a:txBody>
                    <a:bodyPr/>
                    <a:lstStyle/>
                    <a:p>
                      <a:endParaRPr kumimoji="1" lang="ja-JP" altLang="en-US"/>
                    </a:p>
                  </a:txBody>
                  <a:tcPr/>
                </a:tc>
                <a:tc>
                  <a:txBody>
                    <a:bodyPr/>
                    <a:lstStyle/>
                    <a:p>
                      <a:pPr algn="r"/>
                      <a:r>
                        <a:rPr kumimoji="1" lang="en-US" altLang="ja-JP" dirty="0"/>
                        <a:t>2,003</a:t>
                      </a:r>
                    </a:p>
                    <a:p>
                      <a:pPr algn="r"/>
                      <a:r>
                        <a:rPr kumimoji="1" lang="en-US" altLang="ja-JP" dirty="0"/>
                        <a:t>(41.7%)</a:t>
                      </a:r>
                      <a:endParaRPr kumimoji="1" lang="ja-JP" altLang="en-US" dirty="0"/>
                    </a:p>
                  </a:txBody>
                  <a:tcPr/>
                </a:tc>
                <a:tc>
                  <a:txBody>
                    <a:bodyPr/>
                    <a:lstStyle/>
                    <a:p>
                      <a:pPr algn="r"/>
                      <a:r>
                        <a:rPr kumimoji="1" lang="en-US" altLang="ja-JP" dirty="0"/>
                        <a:t>4,474</a:t>
                      </a:r>
                    </a:p>
                    <a:p>
                      <a:pPr algn="r"/>
                      <a:r>
                        <a:rPr kumimoji="1" lang="en-US" altLang="ja-JP" dirty="0"/>
                        <a:t>(62.3%)</a:t>
                      </a:r>
                      <a:endParaRPr kumimoji="1" lang="ja-JP" altLang="en-US" dirty="0"/>
                    </a:p>
                  </a:txBody>
                  <a:tcPr/>
                </a:tc>
                <a:tc>
                  <a:txBody>
                    <a:bodyPr/>
                    <a:lstStyle/>
                    <a:p>
                      <a:pPr algn="r"/>
                      <a:r>
                        <a:rPr kumimoji="1" lang="en-US" altLang="ja-JP" dirty="0"/>
                        <a:t>39,345</a:t>
                      </a:r>
                    </a:p>
                    <a:p>
                      <a:pPr algn="r"/>
                      <a:r>
                        <a:rPr kumimoji="1" lang="en-US" altLang="ja-JP" dirty="0"/>
                        <a:t>(81.4%)</a:t>
                      </a:r>
                      <a:endParaRPr kumimoji="1" lang="ja-JP" altLang="en-US" dirty="0"/>
                    </a:p>
                  </a:txBody>
                  <a:tcPr/>
                </a:tc>
                <a:tc>
                  <a:txBody>
                    <a:bodyPr/>
                    <a:lstStyle/>
                    <a:p>
                      <a:pPr algn="r"/>
                      <a:r>
                        <a:rPr kumimoji="1" lang="en-US" altLang="ja-JP" dirty="0"/>
                        <a:t>38,143</a:t>
                      </a:r>
                    </a:p>
                    <a:p>
                      <a:pPr algn="r"/>
                      <a:r>
                        <a:rPr kumimoji="1" lang="en-US" altLang="ja-JP" dirty="0"/>
                        <a:t>(70.0%)</a:t>
                      </a:r>
                      <a:endParaRPr kumimoji="1" lang="ja-JP" altLang="en-US" dirty="0"/>
                    </a:p>
                  </a:txBody>
                  <a:tcPr/>
                </a:tc>
                <a:extLst>
                  <a:ext uri="{0D108BD9-81ED-4DB2-BD59-A6C34878D82A}">
                    <a16:rowId xmlns:a16="http://schemas.microsoft.com/office/drawing/2014/main" xmlns="" val="312009765"/>
                  </a:ext>
                </a:extLst>
              </a:tr>
              <a:tr h="370840">
                <a:tc gridSpan="2">
                  <a:txBody>
                    <a:bodyPr/>
                    <a:lstStyle/>
                    <a:p>
                      <a:r>
                        <a:rPr kumimoji="1" lang="en-US" altLang="ja-JP" dirty="0"/>
                        <a:t>Per capita GDP $ (PPP)</a:t>
                      </a:r>
                    </a:p>
                    <a:p>
                      <a:pPr algn="r"/>
                      <a:r>
                        <a:rPr kumimoji="1" lang="en-US" altLang="ja-JP" sz="1600" dirty="0"/>
                        <a:t>(Relative to USA)</a:t>
                      </a:r>
                      <a:endParaRPr kumimoji="1" lang="ja-JP" altLang="en-US" sz="1600" dirty="0"/>
                    </a:p>
                  </a:txBody>
                  <a:tcPr/>
                </a:tc>
                <a:tc hMerge="1">
                  <a:txBody>
                    <a:bodyPr/>
                    <a:lstStyle/>
                    <a:p>
                      <a:endParaRPr kumimoji="1" lang="ja-JP" altLang="en-US"/>
                    </a:p>
                  </a:txBody>
                  <a:tcPr/>
                </a:tc>
                <a:tc>
                  <a:txBody>
                    <a:bodyPr/>
                    <a:lstStyle/>
                    <a:p>
                      <a:pPr algn="r"/>
                      <a:r>
                        <a:rPr kumimoji="1" lang="en-US" altLang="ja-JP" dirty="0"/>
                        <a:t>2,952</a:t>
                      </a:r>
                    </a:p>
                    <a:p>
                      <a:pPr algn="r"/>
                      <a:r>
                        <a:rPr kumimoji="1" lang="en-US" altLang="ja-JP" dirty="0"/>
                        <a:t>(58.5%)</a:t>
                      </a:r>
                      <a:endParaRPr kumimoji="1" lang="ja-JP" altLang="en-US" dirty="0"/>
                    </a:p>
                  </a:txBody>
                  <a:tcPr/>
                </a:tc>
                <a:tc>
                  <a:txBody>
                    <a:bodyPr/>
                    <a:lstStyle/>
                    <a:p>
                      <a:pPr algn="r"/>
                      <a:r>
                        <a:rPr kumimoji="1" lang="en-US" altLang="ja-JP" dirty="0"/>
                        <a:t>4,907</a:t>
                      </a:r>
                    </a:p>
                    <a:p>
                      <a:pPr algn="r"/>
                      <a:r>
                        <a:rPr kumimoji="1" lang="en-US" altLang="ja-JP" dirty="0"/>
                        <a:t>(68.4%)</a:t>
                      </a:r>
                      <a:endParaRPr kumimoji="1" lang="ja-JP" altLang="en-US" dirty="0"/>
                    </a:p>
                  </a:txBody>
                  <a:tcPr/>
                </a:tc>
                <a:tc>
                  <a:txBody>
                    <a:bodyPr/>
                    <a:lstStyle/>
                    <a:p>
                      <a:pPr algn="r"/>
                      <a:r>
                        <a:rPr kumimoji="1" lang="en-US" altLang="ja-JP" dirty="0"/>
                        <a:t>34,804</a:t>
                      </a:r>
                    </a:p>
                    <a:p>
                      <a:pPr algn="r"/>
                      <a:r>
                        <a:rPr kumimoji="1" lang="en-US" altLang="ja-JP" dirty="0"/>
                        <a:t>(72.0%)</a:t>
                      </a:r>
                      <a:endParaRPr kumimoji="1" lang="ja-JP" altLang="en-US" dirty="0"/>
                    </a:p>
                  </a:txBody>
                  <a:tcPr/>
                </a:tc>
                <a:tc>
                  <a:txBody>
                    <a:bodyPr/>
                    <a:lstStyle/>
                    <a:p>
                      <a:pPr algn="r"/>
                      <a:r>
                        <a:rPr kumimoji="1" lang="en-US" altLang="ja-JP" dirty="0"/>
                        <a:t>38,371</a:t>
                      </a:r>
                    </a:p>
                    <a:p>
                      <a:pPr algn="r"/>
                      <a:r>
                        <a:rPr kumimoji="1" lang="en-US" altLang="ja-JP" dirty="0"/>
                        <a:t>(72.4%)</a:t>
                      </a:r>
                      <a:endParaRPr kumimoji="1" lang="ja-JP" altLang="en-US" dirty="0"/>
                    </a:p>
                  </a:txBody>
                  <a:tcPr/>
                </a:tc>
                <a:extLst>
                  <a:ext uri="{0D108BD9-81ED-4DB2-BD59-A6C34878D82A}">
                    <a16:rowId xmlns:a16="http://schemas.microsoft.com/office/drawing/2014/main" xmlns="" val="1821647135"/>
                  </a:ext>
                </a:extLst>
              </a:tr>
            </a:tbl>
          </a:graphicData>
        </a:graphic>
      </p:graphicFrame>
      <p:sp>
        <p:nvSpPr>
          <p:cNvPr id="6" name="テキスト ボックス 5"/>
          <p:cNvSpPr txBox="1"/>
          <p:nvPr/>
        </p:nvSpPr>
        <p:spPr>
          <a:xfrm>
            <a:off x="628650" y="5768411"/>
            <a:ext cx="7575313" cy="646331"/>
          </a:xfrm>
          <a:prstGeom prst="rect">
            <a:avLst/>
          </a:prstGeom>
          <a:noFill/>
        </p:spPr>
        <p:txBody>
          <a:bodyPr wrap="square" rtlCol="0">
            <a:spAutoFit/>
          </a:bodyPr>
          <a:lstStyle/>
          <a:p>
            <a:r>
              <a:rPr kumimoji="1" lang="en-US" altLang="ja-JP" sz="1200" dirty="0"/>
              <a:t>Source: 1970: I.B. Kravis et. al. “A system of international comparisons of gross product and purchasing power parities”</a:t>
            </a:r>
          </a:p>
          <a:p>
            <a:r>
              <a:rPr kumimoji="1" lang="en-US" altLang="ja-JP" sz="1200" dirty="0"/>
              <a:t>              1975: </a:t>
            </a:r>
            <a:r>
              <a:rPr kumimoji="1" lang="en-US" altLang="ja-JP" sz="1200" dirty="0" err="1"/>
              <a:t>I.B.Kravis</a:t>
            </a:r>
            <a:r>
              <a:rPr kumimoji="1" lang="en-US" altLang="ja-JP" sz="1200" dirty="0"/>
              <a:t> et.al. “World Product and Income – International Comparisons of Real Gross Product”</a:t>
            </a:r>
          </a:p>
          <a:p>
            <a:r>
              <a:rPr kumimoji="1" lang="en-US" altLang="ja-JP" sz="1200" dirty="0"/>
              <a:t>              2008, 2014: OECD Statistics Directorate: </a:t>
            </a:r>
            <a:r>
              <a:rPr kumimoji="1" lang="en-US" altLang="ja-JP" sz="1200" dirty="0" err="1"/>
              <a:t>OECD.Stat</a:t>
            </a:r>
            <a:r>
              <a:rPr kumimoji="1" lang="en-US" altLang="ja-JP" sz="1200" dirty="0"/>
              <a:t>  </a:t>
            </a:r>
            <a:r>
              <a:rPr kumimoji="1" lang="en-US" altLang="ja-JP" sz="1200" dirty="0">
                <a:hlinkClick r:id="rId2"/>
              </a:rPr>
              <a:t>http://stats.oecd.org/Index.aspx?DataSetCode=PPP2014</a:t>
            </a:r>
            <a:endParaRPr kumimoji="1" lang="ja-JP" altLang="en-US" sz="1200" dirty="0"/>
          </a:p>
        </p:txBody>
      </p:sp>
    </p:spTree>
    <p:extLst>
      <p:ext uri="{BB962C8B-B14F-4D97-AF65-F5344CB8AC3E}">
        <p14:creationId xmlns:p14="http://schemas.microsoft.com/office/powerpoint/2010/main" val="243432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3. Data for OECD Comparison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14</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(1) Schemes of the World Comparison and the Regional Comparisons</a:t>
            </a:r>
            <a:endParaRPr kumimoji="1" lang="ja-JP" altLang="en-US" b="1" dirty="0"/>
          </a:p>
        </p:txBody>
      </p:sp>
      <p:sp>
        <p:nvSpPr>
          <p:cNvPr id="9" name="テキスト ボックス 8"/>
          <p:cNvSpPr txBox="1"/>
          <p:nvPr/>
        </p:nvSpPr>
        <p:spPr>
          <a:xfrm>
            <a:off x="5392396" y="5042019"/>
            <a:ext cx="45719" cy="369332"/>
          </a:xfrm>
          <a:prstGeom prst="rect">
            <a:avLst/>
          </a:prstGeom>
          <a:noFill/>
        </p:spPr>
        <p:txBody>
          <a:bodyPr wrap="square" rtlCol="0">
            <a:spAutoFit/>
          </a:bodyPr>
          <a:lstStyle/>
          <a:p>
            <a:endParaRPr kumimoji="1" lang="ja-JP" altLang="en-US" dirty="0"/>
          </a:p>
        </p:txBody>
      </p:sp>
      <p:sp>
        <p:nvSpPr>
          <p:cNvPr id="3" name="テキスト ボックス 2"/>
          <p:cNvSpPr txBox="1"/>
          <p:nvPr/>
        </p:nvSpPr>
        <p:spPr>
          <a:xfrm>
            <a:off x="437579" y="2560863"/>
            <a:ext cx="5458253" cy="815608"/>
          </a:xfrm>
          <a:prstGeom prst="rect">
            <a:avLst/>
          </a:prstGeom>
          <a:noFill/>
          <a:ln w="25400">
            <a:solidFill>
              <a:schemeClr val="tx1"/>
            </a:solidFill>
          </a:ln>
        </p:spPr>
        <p:txBody>
          <a:bodyPr wrap="square" rtlCol="0" anchor="ctr" anchorCtr="0">
            <a:spAutoFit/>
          </a:bodyPr>
          <a:lstStyle/>
          <a:p>
            <a:pPr algn="ctr"/>
            <a:r>
              <a:rPr kumimoji="1" lang="en-US" altLang="ja-JP" b="1" dirty="0"/>
              <a:t>ICP 2011</a:t>
            </a:r>
          </a:p>
          <a:p>
            <a:pPr algn="ctr"/>
            <a:endParaRPr kumimoji="1" lang="en-US" altLang="ja-JP" sz="1050" b="1" dirty="0"/>
          </a:p>
          <a:p>
            <a:pPr algn="ctr"/>
            <a:r>
              <a:rPr kumimoji="1" lang="en-US" altLang="ja-JP" b="1" dirty="0"/>
              <a:t>199 Countries </a:t>
            </a:r>
            <a:endParaRPr kumimoji="1" lang="ja-JP" altLang="en-US" b="1" dirty="0"/>
          </a:p>
        </p:txBody>
      </p:sp>
      <p:sp>
        <p:nvSpPr>
          <p:cNvPr id="11" name="テキスト ボックス 10"/>
          <p:cNvSpPr txBox="1"/>
          <p:nvPr/>
        </p:nvSpPr>
        <p:spPr>
          <a:xfrm>
            <a:off x="437579" y="3960571"/>
            <a:ext cx="695183" cy="830997"/>
          </a:xfrm>
          <a:prstGeom prst="rect">
            <a:avLst/>
          </a:prstGeom>
          <a:noFill/>
          <a:ln w="25400">
            <a:solidFill>
              <a:schemeClr val="tx1"/>
            </a:solidFill>
          </a:ln>
        </p:spPr>
        <p:txBody>
          <a:bodyPr wrap="square" rtlCol="0" anchor="ctr" anchorCtr="0">
            <a:spAutoFit/>
          </a:bodyPr>
          <a:lstStyle/>
          <a:p>
            <a:pPr algn="ctr"/>
            <a:r>
              <a:rPr kumimoji="1" lang="en-US" altLang="ja-JP" sz="1600" b="1" dirty="0"/>
              <a:t>Africa</a:t>
            </a:r>
          </a:p>
          <a:p>
            <a:pPr algn="ctr"/>
            <a:endParaRPr kumimoji="1" lang="en-US" altLang="ja-JP" sz="1600" b="1" dirty="0"/>
          </a:p>
          <a:p>
            <a:pPr algn="ctr"/>
            <a:r>
              <a:rPr kumimoji="1" lang="en-US" altLang="ja-JP" sz="1600" b="1" dirty="0"/>
              <a:t>50 </a:t>
            </a:r>
          </a:p>
        </p:txBody>
      </p:sp>
      <p:sp>
        <p:nvSpPr>
          <p:cNvPr id="17" name="テキスト ボックス 16"/>
          <p:cNvSpPr txBox="1"/>
          <p:nvPr/>
        </p:nvSpPr>
        <p:spPr>
          <a:xfrm>
            <a:off x="5134698" y="3935549"/>
            <a:ext cx="761135" cy="830997"/>
          </a:xfrm>
          <a:prstGeom prst="rect">
            <a:avLst/>
          </a:prstGeom>
          <a:noFill/>
          <a:ln w="25400">
            <a:solidFill>
              <a:schemeClr val="tx1"/>
            </a:solidFill>
          </a:ln>
        </p:spPr>
        <p:txBody>
          <a:bodyPr wrap="square" rtlCol="0" anchor="ctr" anchorCtr="0">
            <a:spAutoFit/>
          </a:bodyPr>
          <a:lstStyle/>
          <a:p>
            <a:pPr algn="ctr"/>
            <a:r>
              <a:rPr kumimoji="1" lang="en-US" altLang="ja-JP" sz="1600" b="1" dirty="0"/>
              <a:t>Pacific</a:t>
            </a:r>
          </a:p>
          <a:p>
            <a:pPr algn="ctr"/>
            <a:r>
              <a:rPr kumimoji="1" lang="en-US" altLang="ja-JP" sz="1600" b="1" dirty="0"/>
              <a:t>Is.</a:t>
            </a:r>
          </a:p>
          <a:p>
            <a:pPr algn="ctr"/>
            <a:r>
              <a:rPr kumimoji="1" lang="en-US" altLang="ja-JP" sz="1600" b="1" dirty="0"/>
              <a:t>50 </a:t>
            </a:r>
            <a:endParaRPr kumimoji="1" lang="ja-JP" altLang="en-US" sz="1600" b="1" dirty="0"/>
          </a:p>
        </p:txBody>
      </p:sp>
      <p:sp>
        <p:nvSpPr>
          <p:cNvPr id="18" name="テキスト ボックス 17"/>
          <p:cNvSpPr txBox="1"/>
          <p:nvPr/>
        </p:nvSpPr>
        <p:spPr>
          <a:xfrm>
            <a:off x="4386343" y="3937819"/>
            <a:ext cx="695183" cy="830997"/>
          </a:xfrm>
          <a:prstGeom prst="rect">
            <a:avLst/>
          </a:prstGeom>
          <a:noFill/>
          <a:ln w="25400">
            <a:solidFill>
              <a:schemeClr val="tx1"/>
            </a:solidFill>
          </a:ln>
        </p:spPr>
        <p:txBody>
          <a:bodyPr wrap="square" rtlCol="0" anchor="ctr" anchorCtr="0">
            <a:spAutoFit/>
          </a:bodyPr>
          <a:lstStyle/>
          <a:p>
            <a:pPr algn="ctr"/>
            <a:r>
              <a:rPr kumimoji="1" lang="en-US" altLang="ja-JP" sz="1600" b="1" dirty="0"/>
              <a:t>West.</a:t>
            </a:r>
          </a:p>
          <a:p>
            <a:pPr algn="ctr"/>
            <a:r>
              <a:rPr kumimoji="1" lang="en-US" altLang="ja-JP" sz="1600" b="1" dirty="0"/>
              <a:t>Asia</a:t>
            </a:r>
          </a:p>
          <a:p>
            <a:pPr algn="ctr"/>
            <a:r>
              <a:rPr kumimoji="1" lang="en-US" altLang="ja-JP" sz="1600" b="1" dirty="0"/>
              <a:t>12 </a:t>
            </a:r>
            <a:endParaRPr kumimoji="1" lang="ja-JP" altLang="en-US" sz="1600" b="1" dirty="0"/>
          </a:p>
        </p:txBody>
      </p:sp>
      <p:sp>
        <p:nvSpPr>
          <p:cNvPr id="19" name="テキスト ボックス 18"/>
          <p:cNvSpPr txBox="1"/>
          <p:nvPr/>
        </p:nvSpPr>
        <p:spPr>
          <a:xfrm>
            <a:off x="3606325" y="3953784"/>
            <a:ext cx="726842" cy="828000"/>
          </a:xfrm>
          <a:prstGeom prst="rect">
            <a:avLst/>
          </a:prstGeom>
          <a:noFill/>
          <a:ln w="25400">
            <a:solidFill>
              <a:schemeClr val="tx1"/>
            </a:solidFill>
          </a:ln>
        </p:spPr>
        <p:txBody>
          <a:bodyPr wrap="square" rtlCol="0" anchor="ctr" anchorCtr="0">
            <a:spAutoFit/>
          </a:bodyPr>
          <a:lstStyle/>
          <a:p>
            <a:pPr algn="ctr"/>
            <a:r>
              <a:rPr kumimoji="1" lang="en-US" altLang="ja-JP" sz="1400" b="1" dirty="0"/>
              <a:t>Carib-</a:t>
            </a:r>
          </a:p>
          <a:p>
            <a:pPr algn="ctr"/>
            <a:r>
              <a:rPr kumimoji="1" lang="en-US" altLang="ja-JP" sz="1400" b="1" dirty="0"/>
              <a:t>bean</a:t>
            </a:r>
          </a:p>
          <a:p>
            <a:pPr algn="ctr"/>
            <a:r>
              <a:rPr kumimoji="1" lang="en-US" altLang="ja-JP" sz="1600" b="1" dirty="0"/>
              <a:t>22 </a:t>
            </a:r>
            <a:endParaRPr kumimoji="1" lang="ja-JP" altLang="en-US" sz="1600" b="1" dirty="0"/>
          </a:p>
        </p:txBody>
      </p:sp>
      <p:sp>
        <p:nvSpPr>
          <p:cNvPr id="20" name="テキスト ボックス 19"/>
          <p:cNvSpPr txBox="1"/>
          <p:nvPr/>
        </p:nvSpPr>
        <p:spPr>
          <a:xfrm>
            <a:off x="2768837" y="3953994"/>
            <a:ext cx="780437" cy="828000"/>
          </a:xfrm>
          <a:prstGeom prst="rect">
            <a:avLst/>
          </a:prstGeom>
          <a:noFill/>
          <a:ln w="25400">
            <a:solidFill>
              <a:schemeClr val="tx1"/>
            </a:solidFill>
          </a:ln>
        </p:spPr>
        <p:txBody>
          <a:bodyPr wrap="square" rtlCol="0" anchor="ctr" anchorCtr="0">
            <a:spAutoFit/>
          </a:bodyPr>
          <a:lstStyle/>
          <a:p>
            <a:pPr algn="ctr"/>
            <a:r>
              <a:rPr kumimoji="1" lang="en-US" altLang="ja-JP" sz="1200" b="1" dirty="0"/>
              <a:t>Latin America</a:t>
            </a:r>
            <a:endParaRPr kumimoji="1" lang="en-US" altLang="ja-JP" sz="1400" b="1" dirty="0"/>
          </a:p>
          <a:p>
            <a:pPr algn="ctr"/>
            <a:r>
              <a:rPr kumimoji="1" lang="en-US" altLang="ja-JP" sz="1600" b="1" dirty="0"/>
              <a:t>17</a:t>
            </a:r>
            <a:endParaRPr kumimoji="1" lang="ja-JP" altLang="en-US" sz="1600" b="1" dirty="0"/>
          </a:p>
        </p:txBody>
      </p:sp>
      <p:sp>
        <p:nvSpPr>
          <p:cNvPr id="23" name="テキスト ボックス 22"/>
          <p:cNvSpPr txBox="1"/>
          <p:nvPr/>
        </p:nvSpPr>
        <p:spPr>
          <a:xfrm>
            <a:off x="1190480" y="3962845"/>
            <a:ext cx="695183" cy="830997"/>
          </a:xfrm>
          <a:prstGeom prst="rect">
            <a:avLst/>
          </a:prstGeom>
          <a:noFill/>
          <a:ln w="25400">
            <a:solidFill>
              <a:schemeClr val="tx1"/>
            </a:solidFill>
          </a:ln>
        </p:spPr>
        <p:txBody>
          <a:bodyPr wrap="square" rtlCol="0" anchor="ctr" anchorCtr="0">
            <a:spAutoFit/>
          </a:bodyPr>
          <a:lstStyle/>
          <a:p>
            <a:pPr algn="ctr"/>
            <a:r>
              <a:rPr kumimoji="1" lang="en-US" altLang="ja-JP" sz="1600" b="1" dirty="0"/>
              <a:t>CIS</a:t>
            </a:r>
          </a:p>
          <a:p>
            <a:pPr algn="ctr"/>
            <a:endParaRPr kumimoji="1" lang="en-US" altLang="ja-JP" sz="1600" b="1" dirty="0"/>
          </a:p>
          <a:p>
            <a:pPr algn="ctr"/>
            <a:r>
              <a:rPr kumimoji="1" lang="en-US" altLang="ja-JP" sz="1600" b="1" dirty="0"/>
              <a:t>23</a:t>
            </a:r>
            <a:endParaRPr kumimoji="1" lang="ja-JP" altLang="en-US" sz="1600" b="1" dirty="0"/>
          </a:p>
        </p:txBody>
      </p:sp>
      <p:sp>
        <p:nvSpPr>
          <p:cNvPr id="22" name="テキスト ボックス 21"/>
          <p:cNvSpPr txBox="1"/>
          <p:nvPr/>
        </p:nvSpPr>
        <p:spPr>
          <a:xfrm>
            <a:off x="1938839" y="3960565"/>
            <a:ext cx="772947" cy="830997"/>
          </a:xfrm>
          <a:prstGeom prst="rect">
            <a:avLst/>
          </a:prstGeom>
          <a:solidFill>
            <a:schemeClr val="accent2">
              <a:lumMod val="20000"/>
              <a:lumOff val="80000"/>
            </a:schemeClr>
          </a:solidFill>
          <a:ln w="25400">
            <a:solidFill>
              <a:schemeClr val="tx1"/>
            </a:solidFill>
          </a:ln>
        </p:spPr>
        <p:txBody>
          <a:bodyPr wrap="square" rtlCol="0" anchor="ctr" anchorCtr="0">
            <a:spAutoFit/>
          </a:bodyPr>
          <a:lstStyle/>
          <a:p>
            <a:pPr algn="ctr"/>
            <a:r>
              <a:rPr kumimoji="1" lang="en-US" altLang="ja-JP" sz="1600" b="1" dirty="0"/>
              <a:t>EU-OECD</a:t>
            </a:r>
          </a:p>
          <a:p>
            <a:pPr algn="ctr"/>
            <a:r>
              <a:rPr kumimoji="1" lang="en-US" altLang="ja-JP" sz="1600" b="1" dirty="0"/>
              <a:t>47 </a:t>
            </a:r>
            <a:endParaRPr kumimoji="1" lang="ja-JP" altLang="en-US" sz="1600" b="1" dirty="0"/>
          </a:p>
        </p:txBody>
      </p:sp>
      <p:cxnSp>
        <p:nvCxnSpPr>
          <p:cNvPr id="24" name="直線コネクタ 23"/>
          <p:cNvCxnSpPr/>
          <p:nvPr/>
        </p:nvCxnSpPr>
        <p:spPr>
          <a:xfrm>
            <a:off x="765130" y="3384645"/>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494096" y="3364165"/>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527130" y="3368718"/>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722985" y="3370988"/>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960986" y="3386911"/>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130749" y="3389185"/>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232266" y="3377819"/>
            <a:ext cx="0" cy="5782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72743" y="4967501"/>
            <a:ext cx="5577681" cy="954107"/>
          </a:xfrm>
          <a:prstGeom prst="rect">
            <a:avLst/>
          </a:prstGeom>
          <a:noFill/>
        </p:spPr>
        <p:txBody>
          <a:bodyPr wrap="square" rtlCol="0">
            <a:spAutoFit/>
          </a:bodyPr>
          <a:lstStyle/>
          <a:p>
            <a:r>
              <a:rPr kumimoji="1" lang="en-US" altLang="ja-JP" sz="1400" dirty="0"/>
              <a:t>Note: The sum of the numbers in regional groups are not equal to the number in the World Comparison due to dual and single participants.</a:t>
            </a:r>
          </a:p>
          <a:p>
            <a:r>
              <a:rPr kumimoji="1" lang="en-US" altLang="ja-JP" sz="1400" dirty="0"/>
              <a:t>Source: World Bank “Purchasing Power Parities and the Real Size of World Economies” P.3</a:t>
            </a:r>
          </a:p>
        </p:txBody>
      </p:sp>
      <p:sp>
        <p:nvSpPr>
          <p:cNvPr id="35" name="テキスト ボックス 34"/>
          <p:cNvSpPr txBox="1"/>
          <p:nvPr/>
        </p:nvSpPr>
        <p:spPr>
          <a:xfrm>
            <a:off x="940038" y="1878132"/>
            <a:ext cx="4141488" cy="646331"/>
          </a:xfrm>
          <a:prstGeom prst="rect">
            <a:avLst/>
          </a:prstGeom>
          <a:noFill/>
        </p:spPr>
        <p:txBody>
          <a:bodyPr wrap="square" rtlCol="0">
            <a:spAutoFit/>
          </a:bodyPr>
          <a:lstStyle/>
          <a:p>
            <a:pPr algn="ctr"/>
            <a:r>
              <a:rPr kumimoji="1" lang="en-US" altLang="ja-JP" b="1" dirty="0"/>
              <a:t>Scheme of World Comparison</a:t>
            </a:r>
          </a:p>
          <a:p>
            <a:pPr algn="ctr"/>
            <a:r>
              <a:rPr kumimoji="1" lang="en-US" altLang="ja-JP" b="1" dirty="0"/>
              <a:t>2011</a:t>
            </a:r>
            <a:endParaRPr kumimoji="1" lang="ja-JP" altLang="en-US" b="1" dirty="0"/>
          </a:p>
        </p:txBody>
      </p:sp>
      <p:pic>
        <p:nvPicPr>
          <p:cNvPr id="36" name="図 35"/>
          <p:cNvPicPr>
            <a:picLocks noChangeAspect="1"/>
          </p:cNvPicPr>
          <p:nvPr/>
        </p:nvPicPr>
        <p:blipFill>
          <a:blip r:embed="rId2"/>
          <a:stretch>
            <a:fillRect/>
          </a:stretch>
        </p:blipFill>
        <p:spPr>
          <a:xfrm>
            <a:off x="6176802" y="2441633"/>
            <a:ext cx="2209748" cy="2302790"/>
          </a:xfrm>
          <a:prstGeom prst="rect">
            <a:avLst/>
          </a:prstGeom>
        </p:spPr>
      </p:pic>
      <p:sp>
        <p:nvSpPr>
          <p:cNvPr id="37" name="テキスト ボックス 36"/>
          <p:cNvSpPr txBox="1"/>
          <p:nvPr/>
        </p:nvSpPr>
        <p:spPr>
          <a:xfrm>
            <a:off x="6087618" y="4901500"/>
            <a:ext cx="2654730" cy="954107"/>
          </a:xfrm>
          <a:prstGeom prst="rect">
            <a:avLst/>
          </a:prstGeom>
          <a:noFill/>
        </p:spPr>
        <p:txBody>
          <a:bodyPr wrap="square" rtlCol="0">
            <a:spAutoFit/>
          </a:bodyPr>
          <a:lstStyle/>
          <a:p>
            <a:r>
              <a:rPr kumimoji="1" lang="en-US" altLang="ja-JP" sz="1400" dirty="0"/>
              <a:t>Source: OECD, Eurostat, “Eurostat-OECD Methodological Manual on Purchasing Power Parities” P.59</a:t>
            </a:r>
          </a:p>
        </p:txBody>
      </p:sp>
      <p:sp>
        <p:nvSpPr>
          <p:cNvPr id="38" name="テキスト ボックス 37"/>
          <p:cNvSpPr txBox="1"/>
          <p:nvPr/>
        </p:nvSpPr>
        <p:spPr>
          <a:xfrm>
            <a:off x="5819688" y="1831170"/>
            <a:ext cx="2778293" cy="646331"/>
          </a:xfrm>
          <a:prstGeom prst="rect">
            <a:avLst/>
          </a:prstGeom>
          <a:noFill/>
        </p:spPr>
        <p:txBody>
          <a:bodyPr wrap="square" rtlCol="0">
            <a:spAutoFit/>
          </a:bodyPr>
          <a:lstStyle/>
          <a:p>
            <a:pPr algn="ctr"/>
            <a:r>
              <a:rPr kumimoji="1" lang="en-US" altLang="ja-JP" b="1" dirty="0"/>
              <a:t>Eurostat-OECD Comparison</a:t>
            </a:r>
          </a:p>
          <a:p>
            <a:pPr algn="ctr"/>
            <a:r>
              <a:rPr kumimoji="1" lang="en-US" altLang="ja-JP" b="1" dirty="0"/>
              <a:t>2011, 2014</a:t>
            </a:r>
            <a:endParaRPr kumimoji="1" lang="ja-JP" altLang="en-US" b="1" dirty="0"/>
          </a:p>
        </p:txBody>
      </p:sp>
    </p:spTree>
    <p:extLst>
      <p:ext uri="{BB962C8B-B14F-4D97-AF65-F5344CB8AC3E}">
        <p14:creationId xmlns:p14="http://schemas.microsoft.com/office/powerpoint/2010/main" val="29447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3. Data for OECD Comparison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15</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(2) Data Required in the Eurostat-OECD Comparison</a:t>
            </a:r>
            <a:endParaRPr kumimoji="1" lang="ja-JP" altLang="en-US" b="1" dirty="0"/>
          </a:p>
        </p:txBody>
      </p:sp>
      <p:sp>
        <p:nvSpPr>
          <p:cNvPr id="12" name="テキスト ボックス 11"/>
          <p:cNvSpPr txBox="1"/>
          <p:nvPr/>
        </p:nvSpPr>
        <p:spPr>
          <a:xfrm>
            <a:off x="6423764" y="1739687"/>
            <a:ext cx="2310036" cy="4606389"/>
          </a:xfrm>
          <a:prstGeom prst="rect">
            <a:avLst/>
          </a:prstGeom>
          <a:noFill/>
        </p:spPr>
        <p:txBody>
          <a:bodyPr wrap="square" rtlCol="0">
            <a:spAutoFit/>
          </a:bodyPr>
          <a:lstStyle/>
          <a:p>
            <a:pPr>
              <a:lnSpc>
                <a:spcPts val="1600"/>
              </a:lnSpc>
            </a:pPr>
            <a:r>
              <a:rPr kumimoji="1" lang="en-US" altLang="ja-JP" sz="1400" dirty="0"/>
              <a:t>The ICP aims to decompose GDP into price and volume. </a:t>
            </a:r>
          </a:p>
          <a:p>
            <a:pPr>
              <a:lnSpc>
                <a:spcPts val="1600"/>
              </a:lnSpc>
            </a:pPr>
            <a:r>
              <a:rPr kumimoji="1" lang="en-US" altLang="ja-JP" sz="1400" dirty="0"/>
              <a:t>  Value  =  Price  X  Volume</a:t>
            </a:r>
          </a:p>
          <a:p>
            <a:pPr>
              <a:lnSpc>
                <a:spcPts val="1600"/>
              </a:lnSpc>
            </a:pPr>
            <a:endParaRPr kumimoji="1" lang="en-US" altLang="ja-JP" sz="1400" dirty="0"/>
          </a:p>
          <a:p>
            <a:pPr>
              <a:lnSpc>
                <a:spcPts val="1600"/>
              </a:lnSpc>
            </a:pPr>
            <a:r>
              <a:rPr kumimoji="1" lang="en-US" altLang="ja-JP" sz="1400" dirty="0"/>
              <a:t>Eurostat- OECD Comparison requirements are grouped into the following:</a:t>
            </a:r>
          </a:p>
          <a:p>
            <a:pPr>
              <a:lnSpc>
                <a:spcPts val="1600"/>
              </a:lnSpc>
            </a:pPr>
            <a:r>
              <a:rPr kumimoji="1" lang="en-US" altLang="ja-JP" sz="1400" dirty="0"/>
              <a:t> </a:t>
            </a:r>
            <a:r>
              <a:rPr kumimoji="1" lang="en-US" altLang="ja-JP" sz="1400" b="1" dirty="0"/>
              <a:t>1. Expenditure data for GDP</a:t>
            </a:r>
          </a:p>
          <a:p>
            <a:pPr>
              <a:lnSpc>
                <a:spcPts val="1600"/>
              </a:lnSpc>
            </a:pPr>
            <a:r>
              <a:rPr kumimoji="1" lang="en-US" altLang="ja-JP" sz="1400" b="1" dirty="0"/>
              <a:t> 2</a:t>
            </a:r>
            <a:r>
              <a:rPr kumimoji="1" lang="en-US" altLang="ja-JP" sz="1400" dirty="0"/>
              <a:t>. </a:t>
            </a:r>
            <a:r>
              <a:rPr kumimoji="1" lang="en-US" altLang="ja-JP" sz="1400" b="1" dirty="0"/>
              <a:t>Price data</a:t>
            </a:r>
            <a:endParaRPr kumimoji="1" lang="en-US" altLang="ja-JP" sz="1400" dirty="0"/>
          </a:p>
          <a:p>
            <a:pPr>
              <a:lnSpc>
                <a:spcPts val="1600"/>
              </a:lnSpc>
            </a:pPr>
            <a:r>
              <a:rPr kumimoji="1" lang="en-US" altLang="ja-JP" sz="1400" dirty="0"/>
              <a:t> </a:t>
            </a:r>
            <a:r>
              <a:rPr kumimoji="1" lang="en-US" altLang="ja-JP" sz="1400" b="1" dirty="0"/>
              <a:t>3. Quantity data</a:t>
            </a:r>
            <a:r>
              <a:rPr kumimoji="1" lang="en-US" altLang="ja-JP" sz="1400" dirty="0"/>
              <a:t> </a:t>
            </a:r>
          </a:p>
          <a:p>
            <a:pPr>
              <a:lnSpc>
                <a:spcPts val="1600"/>
              </a:lnSpc>
            </a:pPr>
            <a:r>
              <a:rPr kumimoji="1" lang="en-US" altLang="ja-JP" sz="1400" dirty="0"/>
              <a:t> </a:t>
            </a:r>
            <a:r>
              <a:rPr kumimoji="1" lang="en-US" altLang="ja-JP" sz="1400" b="1" dirty="0"/>
              <a:t>4. Other special data</a:t>
            </a:r>
          </a:p>
          <a:p>
            <a:pPr>
              <a:lnSpc>
                <a:spcPts val="1600"/>
              </a:lnSpc>
            </a:pPr>
            <a:endParaRPr kumimoji="1" lang="en-US" altLang="ja-JP" sz="1400" dirty="0"/>
          </a:p>
          <a:p>
            <a:pPr>
              <a:lnSpc>
                <a:spcPts val="1600"/>
              </a:lnSpc>
            </a:pPr>
            <a:r>
              <a:rPr kumimoji="1" lang="en-US" altLang="ja-JP" sz="1400" dirty="0"/>
              <a:t>Prices are obtained from retail surveys or other similar surveys. Expenditure are obtained by reclassifying the national accounts data.</a:t>
            </a:r>
          </a:p>
          <a:p>
            <a:pPr>
              <a:lnSpc>
                <a:spcPts val="1600"/>
              </a:lnSpc>
            </a:pPr>
            <a:endParaRPr kumimoji="1" lang="en-US" altLang="ja-JP" sz="1400" dirty="0"/>
          </a:p>
          <a:p>
            <a:pPr>
              <a:lnSpc>
                <a:spcPts val="1600"/>
              </a:lnSpc>
            </a:pPr>
            <a:r>
              <a:rPr kumimoji="1" lang="en-US" altLang="ja-JP" sz="1400" dirty="0"/>
              <a:t>Quantity data for education is collected and processed directly by OECD using exist- </a:t>
            </a:r>
            <a:r>
              <a:rPr kumimoji="1" lang="en-US" altLang="ja-JP" sz="1400" dirty="0" err="1"/>
              <a:t>ing</a:t>
            </a:r>
            <a:r>
              <a:rPr kumimoji="1" lang="en-US" altLang="ja-JP" sz="1400" dirty="0"/>
              <a:t> international sources.</a:t>
            </a:r>
          </a:p>
        </p:txBody>
      </p:sp>
      <p:sp>
        <p:nvSpPr>
          <p:cNvPr id="16" name="テキスト ボックス 15"/>
          <p:cNvSpPr txBox="1"/>
          <p:nvPr/>
        </p:nvSpPr>
        <p:spPr>
          <a:xfrm>
            <a:off x="628650" y="6212585"/>
            <a:ext cx="5866152" cy="523220"/>
          </a:xfrm>
          <a:prstGeom prst="rect">
            <a:avLst/>
          </a:prstGeom>
          <a:noFill/>
        </p:spPr>
        <p:txBody>
          <a:bodyPr wrap="square" rtlCol="0">
            <a:spAutoFit/>
          </a:bodyPr>
          <a:lstStyle/>
          <a:p>
            <a:r>
              <a:rPr kumimoji="1" lang="en-US" altLang="ja-JP" sz="1400" dirty="0"/>
              <a:t>Source: OECD, Eurostat “Eurostat-OECD Methodological Manual on Purchasing Power Parities” P.50</a:t>
            </a:r>
          </a:p>
        </p:txBody>
      </p:sp>
      <p:grpSp>
        <p:nvGrpSpPr>
          <p:cNvPr id="29" name="グループ化 28"/>
          <p:cNvGrpSpPr/>
          <p:nvPr/>
        </p:nvGrpSpPr>
        <p:grpSpPr>
          <a:xfrm>
            <a:off x="560281" y="1764293"/>
            <a:ext cx="5934521" cy="4463868"/>
            <a:chOff x="560281" y="1764293"/>
            <a:chExt cx="5934521" cy="4463868"/>
          </a:xfrm>
        </p:grpSpPr>
        <p:pic>
          <p:nvPicPr>
            <p:cNvPr id="7" name="図 6"/>
            <p:cNvPicPr/>
            <p:nvPr/>
          </p:nvPicPr>
          <p:blipFill rotWithShape="1">
            <a:blip r:embed="rId2" cstate="screen">
              <a:extLst>
                <a:ext uri="{28A0092B-C50C-407E-A947-70E740481C1C}">
                  <a14:useLocalDpi xmlns:a14="http://schemas.microsoft.com/office/drawing/2010/main"/>
                </a:ext>
              </a:extLst>
            </a:blip>
            <a:srcRect/>
            <a:stretch/>
          </p:blipFill>
          <p:spPr>
            <a:xfrm>
              <a:off x="560281" y="1764293"/>
              <a:ext cx="5934521" cy="4463868"/>
            </a:xfrm>
            <a:prstGeom prst="rect">
              <a:avLst/>
            </a:prstGeom>
            <a:solidFill>
              <a:srgbClr val="FF0000"/>
            </a:solidFill>
          </p:spPr>
        </p:pic>
        <p:sp>
          <p:nvSpPr>
            <p:cNvPr id="8" name="正方形/長方形 7"/>
            <p:cNvSpPr/>
            <p:nvPr/>
          </p:nvSpPr>
          <p:spPr>
            <a:xfrm>
              <a:off x="5315482" y="2298816"/>
              <a:ext cx="1074100" cy="386269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24028" y="4913829"/>
              <a:ext cx="45719" cy="369332"/>
            </a:xfrm>
            <a:prstGeom prst="rect">
              <a:avLst/>
            </a:prstGeom>
            <a:noFill/>
          </p:spPr>
          <p:txBody>
            <a:bodyPr wrap="square" rtlCol="0">
              <a:spAutoFit/>
            </a:bodyPr>
            <a:lstStyle/>
            <a:p>
              <a:endParaRPr kumimoji="1" lang="ja-JP" altLang="en-US" dirty="0"/>
            </a:p>
          </p:txBody>
        </p:sp>
        <p:sp>
          <p:nvSpPr>
            <p:cNvPr id="10" name="テキスト ボックス 9"/>
            <p:cNvSpPr txBox="1"/>
            <p:nvPr/>
          </p:nvSpPr>
          <p:spPr>
            <a:xfrm>
              <a:off x="5278630" y="4888191"/>
              <a:ext cx="1216172" cy="230832"/>
            </a:xfrm>
            <a:prstGeom prst="rect">
              <a:avLst/>
            </a:prstGeom>
            <a:noFill/>
          </p:spPr>
          <p:txBody>
            <a:bodyPr wrap="square" rtlCol="0">
              <a:spAutoFit/>
            </a:bodyPr>
            <a:lstStyle/>
            <a:p>
              <a:r>
                <a:rPr kumimoji="1" lang="en-US" altLang="ja-JP" sz="900" b="1" dirty="0"/>
                <a:t>Japan not applicable</a:t>
              </a:r>
              <a:endParaRPr kumimoji="1" lang="ja-JP" altLang="en-US" sz="900" b="1" dirty="0"/>
            </a:p>
          </p:txBody>
        </p:sp>
        <p:sp>
          <p:nvSpPr>
            <p:cNvPr id="11" name="正方形/長方形 10"/>
            <p:cNvSpPr/>
            <p:nvPr/>
          </p:nvSpPr>
          <p:spPr>
            <a:xfrm>
              <a:off x="560281" y="4742913"/>
              <a:ext cx="5829301" cy="170916"/>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268658" y="5408059"/>
              <a:ext cx="1189292" cy="230832"/>
            </a:xfrm>
            <a:prstGeom prst="rect">
              <a:avLst/>
            </a:prstGeom>
            <a:noFill/>
          </p:spPr>
          <p:txBody>
            <a:bodyPr wrap="square" rtlCol="0">
              <a:spAutoFit/>
            </a:bodyPr>
            <a:lstStyle/>
            <a:p>
              <a:r>
                <a:rPr kumimoji="1" lang="en-US" altLang="ja-JP" sz="900" b="1" dirty="0"/>
                <a:t>Japan not applicable</a:t>
              </a:r>
              <a:endParaRPr kumimoji="1" lang="ja-JP" altLang="en-US" sz="900" b="1" dirty="0"/>
            </a:p>
          </p:txBody>
        </p:sp>
        <p:sp>
          <p:nvSpPr>
            <p:cNvPr id="14" name="正方形/長方形 13"/>
            <p:cNvSpPr/>
            <p:nvPr/>
          </p:nvSpPr>
          <p:spPr>
            <a:xfrm>
              <a:off x="2657740" y="3485255"/>
              <a:ext cx="418744" cy="146705"/>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703151" y="4029845"/>
              <a:ext cx="2389877" cy="160439"/>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709869" y="4190284"/>
              <a:ext cx="826502" cy="186996"/>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709869" y="3637655"/>
              <a:ext cx="1240160" cy="186996"/>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709868" y="3824651"/>
              <a:ext cx="1366615" cy="205194"/>
            </a:xfrm>
            <a:prstGeom prst="rect">
              <a:avLst/>
            </a:prstGeom>
            <a:solidFill>
              <a:srgbClr val="FFC000">
                <a:alpha val="2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5077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3. Data for OECD Comparison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16</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(3) Classification of Expenditure on GDP (2014 Eurostat-OECD)</a:t>
            </a:r>
            <a:endParaRPr kumimoji="1" lang="ja-JP" altLang="en-US" b="1" dirty="0"/>
          </a:p>
        </p:txBody>
      </p:sp>
      <p:sp>
        <p:nvSpPr>
          <p:cNvPr id="12" name="テキスト ボックス 11"/>
          <p:cNvSpPr txBox="1"/>
          <p:nvPr/>
        </p:nvSpPr>
        <p:spPr>
          <a:xfrm>
            <a:off x="6423764" y="1848553"/>
            <a:ext cx="2310036" cy="4196020"/>
          </a:xfrm>
          <a:prstGeom prst="rect">
            <a:avLst/>
          </a:prstGeom>
          <a:noFill/>
        </p:spPr>
        <p:txBody>
          <a:bodyPr wrap="square" rtlCol="0">
            <a:spAutoFit/>
          </a:bodyPr>
          <a:lstStyle/>
          <a:p>
            <a:pPr>
              <a:lnSpc>
                <a:spcPts val="1600"/>
              </a:lnSpc>
            </a:pPr>
            <a:r>
              <a:rPr kumimoji="1" lang="en-US" altLang="ja-JP" sz="1400" dirty="0"/>
              <a:t>The participating countries provide the ICP with GDP expenditure broken down into 189 basic headings, which is far more detailed than officially published SNA tables.</a:t>
            </a:r>
          </a:p>
          <a:p>
            <a:pPr>
              <a:lnSpc>
                <a:spcPts val="1600"/>
              </a:lnSpc>
            </a:pPr>
            <a:endParaRPr kumimoji="1" lang="en-US" altLang="ja-JP" sz="1400" dirty="0"/>
          </a:p>
          <a:p>
            <a:pPr>
              <a:lnSpc>
                <a:spcPts val="1600"/>
              </a:lnSpc>
            </a:pPr>
            <a:r>
              <a:rPr kumimoji="1" lang="en-US" altLang="ja-JP" sz="1400" dirty="0"/>
              <a:t>The intermediate levels of classification are called:</a:t>
            </a:r>
          </a:p>
          <a:p>
            <a:pPr>
              <a:lnSpc>
                <a:spcPts val="1600"/>
              </a:lnSpc>
            </a:pPr>
            <a:r>
              <a:rPr kumimoji="1" lang="en-US" altLang="ja-JP" sz="1400" dirty="0"/>
              <a:t>Categories (13),</a:t>
            </a:r>
          </a:p>
          <a:p>
            <a:pPr>
              <a:lnSpc>
                <a:spcPts val="1600"/>
              </a:lnSpc>
            </a:pPr>
            <a:r>
              <a:rPr kumimoji="1" lang="en-US" altLang="ja-JP" sz="1400" dirty="0"/>
              <a:t>Groups (44),</a:t>
            </a:r>
          </a:p>
          <a:p>
            <a:pPr>
              <a:lnSpc>
                <a:spcPts val="1600"/>
              </a:lnSpc>
            </a:pPr>
            <a:r>
              <a:rPr kumimoji="1" lang="en-US" altLang="ja-JP" sz="1400" dirty="0"/>
              <a:t>Classes (105).</a:t>
            </a:r>
          </a:p>
          <a:p>
            <a:pPr>
              <a:lnSpc>
                <a:spcPts val="1600"/>
              </a:lnSpc>
            </a:pPr>
            <a:endParaRPr kumimoji="1" lang="en-US" altLang="ja-JP" sz="1400" dirty="0"/>
          </a:p>
          <a:p>
            <a:pPr>
              <a:lnSpc>
                <a:spcPts val="1600"/>
              </a:lnSpc>
            </a:pPr>
            <a:r>
              <a:rPr kumimoji="1" lang="en-US" altLang="ja-JP" sz="1400" dirty="0"/>
              <a:t>OECD results are published  at the category  level. For “01 Food and non-alcoholic beverages”, data of group and class levels are also published.</a:t>
            </a:r>
          </a:p>
        </p:txBody>
      </p:sp>
      <p:sp>
        <p:nvSpPr>
          <p:cNvPr id="22" name="テキスト ボックス 21"/>
          <p:cNvSpPr txBox="1"/>
          <p:nvPr/>
        </p:nvSpPr>
        <p:spPr>
          <a:xfrm>
            <a:off x="628650" y="6212585"/>
            <a:ext cx="5866152" cy="307777"/>
          </a:xfrm>
          <a:prstGeom prst="rect">
            <a:avLst/>
          </a:prstGeom>
          <a:noFill/>
        </p:spPr>
        <p:txBody>
          <a:bodyPr wrap="square" rtlCol="0">
            <a:spAutoFit/>
          </a:bodyPr>
          <a:lstStyle/>
          <a:p>
            <a:r>
              <a:rPr kumimoji="1" lang="en-US" altLang="ja-JP" sz="1400" dirty="0"/>
              <a:t>Source: OECD, Eurostat, unpublished document for data collection</a:t>
            </a:r>
          </a:p>
        </p:txBody>
      </p:sp>
      <p:pic>
        <p:nvPicPr>
          <p:cNvPr id="25" name="図 24"/>
          <p:cNvPicPr>
            <a:picLocks noChangeAspect="1"/>
          </p:cNvPicPr>
          <p:nvPr/>
        </p:nvPicPr>
        <p:blipFill>
          <a:blip r:embed="rId2"/>
          <a:stretch>
            <a:fillRect/>
          </a:stretch>
        </p:blipFill>
        <p:spPr>
          <a:xfrm>
            <a:off x="575995" y="1773934"/>
            <a:ext cx="5639748" cy="4509867"/>
          </a:xfrm>
          <a:prstGeom prst="rect">
            <a:avLst/>
          </a:prstGeom>
        </p:spPr>
      </p:pic>
    </p:spTree>
    <p:extLst>
      <p:ext uri="{BB962C8B-B14F-4D97-AF65-F5344CB8AC3E}">
        <p14:creationId xmlns:p14="http://schemas.microsoft.com/office/powerpoint/2010/main" val="133262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30809219"/>
              </p:ext>
            </p:extLst>
          </p:nvPr>
        </p:nvGraphicFramePr>
        <p:xfrm>
          <a:off x="771939" y="1850059"/>
          <a:ext cx="5345832" cy="4286895"/>
        </p:xfrm>
        <a:graphic>
          <a:graphicData uri="http://schemas.openxmlformats.org/drawingml/2006/table">
            <a:tbl>
              <a:tblPr firstRow="1" bandRow="1">
                <a:tableStyleId>{5940675A-B579-460E-94D1-54222C63F5DA}</a:tableStyleId>
              </a:tblPr>
              <a:tblGrid>
                <a:gridCol w="416781">
                  <a:extLst>
                    <a:ext uri="{9D8B030D-6E8A-4147-A177-3AD203B41FA5}">
                      <a16:colId xmlns:a16="http://schemas.microsoft.com/office/drawing/2014/main" xmlns="" val="333200625"/>
                    </a:ext>
                  </a:extLst>
                </a:gridCol>
                <a:gridCol w="1737360">
                  <a:extLst>
                    <a:ext uri="{9D8B030D-6E8A-4147-A177-3AD203B41FA5}">
                      <a16:colId xmlns:a16="http://schemas.microsoft.com/office/drawing/2014/main" xmlns="" val="1030287621"/>
                    </a:ext>
                  </a:extLst>
                </a:gridCol>
                <a:gridCol w="3191691">
                  <a:extLst>
                    <a:ext uri="{9D8B030D-6E8A-4147-A177-3AD203B41FA5}">
                      <a16:colId xmlns:a16="http://schemas.microsoft.com/office/drawing/2014/main" xmlns="" val="4041902585"/>
                    </a:ext>
                  </a:extLst>
                </a:gridCol>
              </a:tblGrid>
              <a:tr h="299070">
                <a:tc gridSpan="2">
                  <a:txBody>
                    <a:bodyPr/>
                    <a:lstStyle/>
                    <a:p>
                      <a:pPr algn="ctr"/>
                      <a:r>
                        <a:rPr kumimoji="1" lang="en-US" altLang="ja-JP" sz="1600" dirty="0"/>
                        <a:t>Data</a:t>
                      </a:r>
                      <a:endParaRPr kumimoji="1" lang="ja-JP" altLang="en-US" sz="1600" dirty="0"/>
                    </a:p>
                  </a:txBody>
                  <a:tcPr/>
                </a:tc>
                <a:tc hMerge="1">
                  <a:txBody>
                    <a:bodyPr/>
                    <a:lstStyle/>
                    <a:p>
                      <a:endParaRPr kumimoji="1" lang="ja-JP" altLang="en-US"/>
                    </a:p>
                  </a:txBody>
                  <a:tcPr/>
                </a:tc>
                <a:tc>
                  <a:txBody>
                    <a:bodyPr/>
                    <a:lstStyle/>
                    <a:p>
                      <a:pPr algn="ctr"/>
                      <a:r>
                        <a:rPr kumimoji="1" lang="en-US" altLang="ja-JP" sz="1600" dirty="0"/>
                        <a:t>Compiling</a:t>
                      </a:r>
                      <a:r>
                        <a:rPr kumimoji="1" lang="en-US" altLang="ja-JP" sz="1600" baseline="0" dirty="0"/>
                        <a:t> Agency</a:t>
                      </a:r>
                      <a:endParaRPr kumimoji="1" lang="ja-JP" altLang="en-US" sz="1600" dirty="0"/>
                    </a:p>
                  </a:txBody>
                  <a:tcPr/>
                </a:tc>
                <a:extLst>
                  <a:ext uri="{0D108BD9-81ED-4DB2-BD59-A6C34878D82A}">
                    <a16:rowId xmlns:a16="http://schemas.microsoft.com/office/drawing/2014/main" xmlns="" val="1345528823"/>
                  </a:ext>
                </a:extLst>
              </a:tr>
              <a:tr h="476895">
                <a:tc gridSpan="2">
                  <a:txBody>
                    <a:bodyPr/>
                    <a:lstStyle/>
                    <a:p>
                      <a:r>
                        <a:rPr kumimoji="1" lang="en-US" altLang="ja-JP" sz="1600" baseline="0" dirty="0"/>
                        <a:t>Expenditure on GDP</a:t>
                      </a:r>
                      <a:endParaRPr kumimoji="1" lang="ja-JP" altLang="en-US" sz="1600" dirty="0"/>
                    </a:p>
                  </a:txBody>
                  <a:tcPr anchor="ctr"/>
                </a:tc>
                <a:tc hMerge="1">
                  <a:txBody>
                    <a:bodyPr/>
                    <a:lstStyle/>
                    <a:p>
                      <a:endParaRPr kumimoji="1" lang="ja-JP" altLang="en-US"/>
                    </a:p>
                  </a:txBody>
                  <a:tcPr/>
                </a:tc>
                <a:tc>
                  <a:txBody>
                    <a:bodyPr/>
                    <a:lstStyle/>
                    <a:p>
                      <a:r>
                        <a:rPr kumimoji="1" lang="en-US" altLang="ja-JP" sz="1600" dirty="0"/>
                        <a:t>Cabinet Office (Economic and Social Research</a:t>
                      </a:r>
                      <a:r>
                        <a:rPr kumimoji="1" lang="en-US" altLang="ja-JP" sz="1600" baseline="0" dirty="0"/>
                        <a:t> Institute) (ESRI)</a:t>
                      </a:r>
                      <a:endParaRPr kumimoji="1" lang="ja-JP" altLang="en-US" sz="1600" dirty="0"/>
                    </a:p>
                  </a:txBody>
                  <a:tcPr anchor="ctr"/>
                </a:tc>
                <a:extLst>
                  <a:ext uri="{0D108BD9-81ED-4DB2-BD59-A6C34878D82A}">
                    <a16:rowId xmlns:a16="http://schemas.microsoft.com/office/drawing/2014/main" xmlns="" val="2178019264"/>
                  </a:ext>
                </a:extLst>
              </a:tr>
              <a:tr h="476895">
                <a:tc rowSpan="6">
                  <a:txBody>
                    <a:bodyPr/>
                    <a:lstStyle/>
                    <a:p>
                      <a:pPr algn="ctr"/>
                      <a:r>
                        <a:rPr lang="en-US" altLang="ja-JP" dirty="0"/>
                        <a:t>Prices and Quantities</a:t>
                      </a:r>
                      <a:endParaRPr lang="ja-JP" altLang="en-US" dirty="0"/>
                    </a:p>
                  </a:txBody>
                  <a:tcPr vert="vert270" anchor="ctr"/>
                </a:tc>
                <a:tc>
                  <a:txBody>
                    <a:bodyPr/>
                    <a:lstStyle/>
                    <a:p>
                      <a:r>
                        <a:rPr kumimoji="1" lang="en-US" altLang="ja-JP" sz="1600" dirty="0"/>
                        <a:t>Consumer</a:t>
                      </a:r>
                      <a:r>
                        <a:rPr kumimoji="1" lang="en-US" altLang="ja-JP" sz="1600" baseline="0" dirty="0"/>
                        <a:t> Goods and Services</a:t>
                      </a:r>
                      <a:endParaRPr kumimoji="1" lang="ja-JP" altLang="en-US" sz="1600" dirty="0"/>
                    </a:p>
                  </a:txBody>
                  <a:tcPr anchor="ctr"/>
                </a:tc>
                <a:tc>
                  <a:txBody>
                    <a:bodyPr/>
                    <a:lstStyle/>
                    <a:p>
                      <a:r>
                        <a:rPr kumimoji="1" lang="en-US" altLang="ja-JP" sz="1600" dirty="0"/>
                        <a:t>Statistic Bureau, Ministry</a:t>
                      </a:r>
                      <a:r>
                        <a:rPr kumimoji="1" lang="en-US" altLang="ja-JP" sz="1600" baseline="0" dirty="0"/>
                        <a:t> of Internal Affairs and Communication (MIC)</a:t>
                      </a:r>
                      <a:endParaRPr kumimoji="1" lang="ja-JP" altLang="en-US" sz="1600" dirty="0"/>
                    </a:p>
                  </a:txBody>
                  <a:tcPr anchor="ctr"/>
                </a:tc>
                <a:extLst>
                  <a:ext uri="{0D108BD9-81ED-4DB2-BD59-A6C34878D82A}">
                    <a16:rowId xmlns:a16="http://schemas.microsoft.com/office/drawing/2014/main" xmlns="" val="1518630948"/>
                  </a:ext>
                </a:extLst>
              </a:tr>
              <a:tr h="476895">
                <a:tc vMerge="1">
                  <a:txBody>
                    <a:bodyPr/>
                    <a:lstStyle/>
                    <a:p>
                      <a:endParaRPr lang="ja-JP" altLang="en-US" dirty="0"/>
                    </a:p>
                  </a:txBody>
                  <a:tcPr anchor="ctr"/>
                </a:tc>
                <a:tc>
                  <a:txBody>
                    <a:bodyPr/>
                    <a:lstStyle/>
                    <a:p>
                      <a:r>
                        <a:rPr kumimoji="1" lang="en-US" altLang="ja-JP" sz="1600" dirty="0"/>
                        <a:t>Housing (Rent)</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Statistic Bureau, MIC</a:t>
                      </a:r>
                      <a:endParaRPr kumimoji="1" lang="ja-JP" altLang="en-US" sz="1600" dirty="0"/>
                    </a:p>
                  </a:txBody>
                  <a:tcPr anchor="ctr"/>
                </a:tc>
                <a:extLst>
                  <a:ext uri="{0D108BD9-81ED-4DB2-BD59-A6C34878D82A}">
                    <a16:rowId xmlns:a16="http://schemas.microsoft.com/office/drawing/2014/main" xmlns="" val="1210357472"/>
                  </a:ext>
                </a:extLst>
              </a:tr>
              <a:tr h="476895">
                <a:tc vMerge="1">
                  <a:txBody>
                    <a:bodyPr/>
                    <a:lstStyle/>
                    <a:p>
                      <a:endParaRPr lang="ja-JP" altLang="en-US"/>
                    </a:p>
                  </a:txBody>
                  <a:tcPr anchor="ctr"/>
                </a:tc>
                <a:tc>
                  <a:txBody>
                    <a:bodyPr/>
                    <a:lstStyle/>
                    <a:p>
                      <a:r>
                        <a:rPr kumimoji="1" lang="en-US" altLang="ja-JP" sz="1600" dirty="0"/>
                        <a:t>Hospital Services</a:t>
                      </a:r>
                      <a:endParaRPr kumimoji="1" lang="ja-JP" altLang="en-US" sz="1600" dirty="0"/>
                    </a:p>
                  </a:txBody>
                  <a:tcPr anchor="ctr"/>
                </a:tc>
                <a:tc>
                  <a:txBody>
                    <a:bodyPr/>
                    <a:lstStyle/>
                    <a:p>
                      <a:r>
                        <a:rPr kumimoji="1" lang="en-US" altLang="ja-JP" sz="1600" dirty="0"/>
                        <a:t>Ministry of Health,</a:t>
                      </a:r>
                      <a:r>
                        <a:rPr kumimoji="1" lang="en-US" altLang="ja-JP" sz="1600" baseline="0" dirty="0"/>
                        <a:t> Labor and Welfare (MHLW)</a:t>
                      </a:r>
                      <a:endParaRPr kumimoji="1" lang="ja-JP" altLang="en-US" sz="1600" dirty="0"/>
                    </a:p>
                  </a:txBody>
                  <a:tcPr anchor="ctr"/>
                </a:tc>
                <a:extLst>
                  <a:ext uri="{0D108BD9-81ED-4DB2-BD59-A6C34878D82A}">
                    <a16:rowId xmlns:a16="http://schemas.microsoft.com/office/drawing/2014/main" xmlns="" val="1580924664"/>
                  </a:ext>
                </a:extLst>
              </a:tr>
              <a:tr h="476895">
                <a:tc vMerge="1">
                  <a:txBody>
                    <a:bodyPr/>
                    <a:lstStyle/>
                    <a:p>
                      <a:endParaRPr lang="ja-JP" altLang="en-US"/>
                    </a:p>
                  </a:txBody>
                  <a:tcPr anchor="ctr"/>
                </a:tc>
                <a:tc>
                  <a:txBody>
                    <a:bodyPr/>
                    <a:lstStyle/>
                    <a:p>
                      <a:r>
                        <a:rPr kumimoji="1" lang="en-US" altLang="ja-JP" sz="1600" dirty="0"/>
                        <a:t>Government</a:t>
                      </a:r>
                      <a:r>
                        <a:rPr kumimoji="1" lang="en-US" altLang="ja-JP" sz="1600" baseline="0" dirty="0"/>
                        <a:t> </a:t>
                      </a:r>
                      <a:r>
                        <a:rPr kumimoji="1" lang="en-US" altLang="ja-JP" sz="1600" dirty="0"/>
                        <a:t>Salaries</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Statistical Standards, MIC</a:t>
                      </a:r>
                      <a:endParaRPr kumimoji="1" lang="ja-JP" altLang="en-US" sz="1600" dirty="0"/>
                    </a:p>
                  </a:txBody>
                  <a:tcPr anchor="ctr"/>
                </a:tc>
                <a:extLst>
                  <a:ext uri="{0D108BD9-81ED-4DB2-BD59-A6C34878D82A}">
                    <a16:rowId xmlns:a16="http://schemas.microsoft.com/office/drawing/2014/main" xmlns="" val="4107462294"/>
                  </a:ext>
                </a:extLst>
              </a:tr>
              <a:tr h="476895">
                <a:tc vMerge="1">
                  <a:txBody>
                    <a:bodyPr/>
                    <a:lstStyle/>
                    <a:p>
                      <a:endParaRPr lang="ja-JP" altLang="en-US" dirty="0"/>
                    </a:p>
                  </a:txBody>
                  <a:tcPr anchor="ctr"/>
                </a:tc>
                <a:tc>
                  <a:txBody>
                    <a:bodyPr/>
                    <a:lstStyle/>
                    <a:p>
                      <a:r>
                        <a:rPr kumimoji="1" lang="en-US" altLang="ja-JP" sz="1600" dirty="0"/>
                        <a:t>Construction</a:t>
                      </a:r>
                      <a:endParaRPr kumimoji="1" lang="ja-JP" altLang="en-US" sz="1600" dirty="0"/>
                    </a:p>
                  </a:txBody>
                  <a:tcPr anchor="ctr"/>
                </a:tc>
                <a:tc>
                  <a:txBody>
                    <a:bodyPr/>
                    <a:lstStyle/>
                    <a:p>
                      <a:r>
                        <a:rPr kumimoji="1" lang="en-US" altLang="ja-JP" sz="1600" dirty="0"/>
                        <a:t>Ministry of Land, Infrastructure,   Transport and Tourism (MLIT)</a:t>
                      </a:r>
                      <a:endParaRPr kumimoji="1" lang="ja-JP" altLang="en-US" sz="1600" dirty="0"/>
                    </a:p>
                  </a:txBody>
                  <a:tcPr anchor="ctr"/>
                </a:tc>
                <a:extLst>
                  <a:ext uri="{0D108BD9-81ED-4DB2-BD59-A6C34878D82A}">
                    <a16:rowId xmlns:a16="http://schemas.microsoft.com/office/drawing/2014/main" xmlns="" val="1293014960"/>
                  </a:ext>
                </a:extLst>
              </a:tr>
              <a:tr h="476895">
                <a:tc vMerge="1">
                  <a:txBody>
                    <a:bodyPr/>
                    <a:lstStyle/>
                    <a:p>
                      <a:pPr algn="ctr"/>
                      <a:endParaRPr lang="ja-JP" altLang="en-US" dirty="0"/>
                    </a:p>
                  </a:txBody>
                  <a:tcPr vert="vert270" anchor="ctr"/>
                </a:tc>
                <a:tc>
                  <a:txBody>
                    <a:bodyPr/>
                    <a:lstStyle/>
                    <a:p>
                      <a:r>
                        <a:rPr kumimoji="1" lang="en-US" altLang="ja-JP" sz="1600" dirty="0"/>
                        <a:t>Machinery and Equipment</a:t>
                      </a:r>
                      <a:endParaRPr kumimoji="1" lang="ja-JP" altLang="en-US" sz="1600" dirty="0"/>
                    </a:p>
                  </a:txBody>
                  <a:tcPr anchor="ctr"/>
                </a:tc>
                <a:tc>
                  <a:txBody>
                    <a:bodyPr/>
                    <a:lstStyle/>
                    <a:p>
                      <a:r>
                        <a:rPr kumimoji="1" lang="en-US" altLang="ja-JP" sz="1600" dirty="0"/>
                        <a:t>Ministry</a:t>
                      </a:r>
                      <a:r>
                        <a:rPr kumimoji="1" lang="en-US" altLang="ja-JP" sz="1600" baseline="0" dirty="0"/>
                        <a:t> of Economy, Trade and Industry (METI) </a:t>
                      </a:r>
                      <a:endParaRPr kumimoji="1" lang="ja-JP" altLang="en-US" sz="1600" dirty="0"/>
                    </a:p>
                  </a:txBody>
                  <a:tcPr anchor="ctr"/>
                </a:tc>
                <a:extLst>
                  <a:ext uri="{0D108BD9-81ED-4DB2-BD59-A6C34878D82A}">
                    <a16:rowId xmlns:a16="http://schemas.microsoft.com/office/drawing/2014/main" xmlns="" val="2401004332"/>
                  </a:ext>
                </a:extLst>
              </a:tr>
            </a:tbl>
          </a:graphicData>
        </a:graphic>
      </p:graphicFrame>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17</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(1) Compilation of Data of Japan</a:t>
            </a:r>
            <a:endParaRPr kumimoji="1" lang="ja-JP" altLang="en-US" b="1" dirty="0"/>
          </a:p>
        </p:txBody>
      </p:sp>
      <p:sp>
        <p:nvSpPr>
          <p:cNvPr id="12" name="テキスト ボックス 11"/>
          <p:cNvSpPr txBox="1"/>
          <p:nvPr/>
        </p:nvSpPr>
        <p:spPr>
          <a:xfrm>
            <a:off x="6423764" y="1837667"/>
            <a:ext cx="2310036" cy="4401205"/>
          </a:xfrm>
          <a:prstGeom prst="rect">
            <a:avLst/>
          </a:prstGeom>
          <a:noFill/>
        </p:spPr>
        <p:txBody>
          <a:bodyPr wrap="square" rtlCol="0">
            <a:spAutoFit/>
          </a:bodyPr>
          <a:lstStyle/>
          <a:p>
            <a:pPr>
              <a:lnSpc>
                <a:spcPts val="1600"/>
              </a:lnSpc>
            </a:pPr>
            <a:r>
              <a:rPr kumimoji="1" lang="en-US" altLang="ja-JP" sz="1400" dirty="0"/>
              <a:t>To meet the requirements of the ICP for a broad range of data, data compilation in the Government is coordinated by the Director-General for Statistical Standards in collaboration with various ministries.</a:t>
            </a:r>
          </a:p>
          <a:p>
            <a:pPr>
              <a:lnSpc>
                <a:spcPts val="1600"/>
              </a:lnSpc>
            </a:pPr>
            <a:endParaRPr kumimoji="1" lang="en-US" altLang="ja-JP" sz="1400" dirty="0"/>
          </a:p>
          <a:p>
            <a:pPr>
              <a:lnSpc>
                <a:spcPts val="1600"/>
              </a:lnSpc>
            </a:pPr>
            <a:r>
              <a:rPr kumimoji="1" lang="en-US" altLang="ja-JP" sz="1400" dirty="0"/>
              <a:t>Expenditure data is compiled by the Cabinet Office which is responsible for national accounts statistics. Prices and quantities are compiled by several agencies. For household consumption, the Statistics Bureau compiles most of the statistics. Prices for capital formation and government are compiled by several specialized agencies.</a:t>
            </a:r>
          </a:p>
        </p:txBody>
      </p:sp>
      <p:sp>
        <p:nvSpPr>
          <p:cNvPr id="22" name="テキスト ボックス 21"/>
          <p:cNvSpPr txBox="1"/>
          <p:nvPr/>
        </p:nvSpPr>
        <p:spPr>
          <a:xfrm>
            <a:off x="694911" y="6212585"/>
            <a:ext cx="5866152" cy="307777"/>
          </a:xfrm>
          <a:prstGeom prst="rect">
            <a:avLst/>
          </a:prstGeom>
          <a:noFill/>
        </p:spPr>
        <p:txBody>
          <a:bodyPr wrap="square" rtlCol="0">
            <a:spAutoFit/>
          </a:bodyPr>
          <a:lstStyle/>
          <a:p>
            <a:r>
              <a:rPr kumimoji="1" lang="en-US" altLang="ja-JP" sz="1400" dirty="0"/>
              <a:t>Source: Director-General for Statistical Standards, MIC</a:t>
            </a:r>
          </a:p>
        </p:txBody>
      </p:sp>
    </p:spTree>
    <p:extLst>
      <p:ext uri="{BB962C8B-B14F-4D97-AF65-F5344CB8AC3E}">
        <p14:creationId xmlns:p14="http://schemas.microsoft.com/office/powerpoint/2010/main" val="188014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a:xfrm>
            <a:off x="6412036" y="6230751"/>
            <a:ext cx="2057400" cy="365125"/>
          </a:xfrm>
        </p:spPr>
        <p:txBody>
          <a:bodyPr/>
          <a:lstStyle/>
          <a:p>
            <a:fld id="{274CBBA6-74E1-473D-940D-B18CDA09ADD9}" type="slidenum">
              <a:rPr kumimoji="1" lang="ja-JP" altLang="en-US" smtClean="0"/>
              <a:t>18</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(2) GDP Expenditure</a:t>
            </a:r>
            <a:endParaRPr kumimoji="1" lang="ja-JP" altLang="en-US" b="1" dirty="0"/>
          </a:p>
        </p:txBody>
      </p:sp>
      <p:sp>
        <p:nvSpPr>
          <p:cNvPr id="12" name="テキスト ボックス 11"/>
          <p:cNvSpPr txBox="1"/>
          <p:nvPr/>
        </p:nvSpPr>
        <p:spPr>
          <a:xfrm>
            <a:off x="6016487" y="1829546"/>
            <a:ext cx="2717313" cy="4196020"/>
          </a:xfrm>
          <a:prstGeom prst="rect">
            <a:avLst/>
          </a:prstGeom>
          <a:noFill/>
        </p:spPr>
        <p:txBody>
          <a:bodyPr wrap="square" rtlCol="0">
            <a:spAutoFit/>
          </a:bodyPr>
          <a:lstStyle/>
          <a:p>
            <a:pPr>
              <a:lnSpc>
                <a:spcPts val="1600"/>
              </a:lnSpc>
            </a:pPr>
            <a:r>
              <a:rPr kumimoji="1" lang="en-US" altLang="ja-JP" sz="1600" dirty="0"/>
              <a:t>For the detailed breakdown of GDP Expenditure, the official SNA tables give only 12 categories of expenditure for households, 2 categories for NPISHs, and no breakdown for the General Government.</a:t>
            </a:r>
          </a:p>
          <a:p>
            <a:pPr>
              <a:lnSpc>
                <a:spcPts val="1600"/>
              </a:lnSpc>
            </a:pPr>
            <a:endParaRPr kumimoji="1" lang="en-US" altLang="ja-JP" sz="1600" dirty="0"/>
          </a:p>
          <a:p>
            <a:pPr>
              <a:lnSpc>
                <a:spcPts val="1600"/>
              </a:lnSpc>
            </a:pPr>
            <a:r>
              <a:rPr kumimoji="1" lang="en-US" altLang="ja-JP" sz="1600" dirty="0"/>
              <a:t>The government final consumption is classified by individual and collective con- </a:t>
            </a:r>
            <a:r>
              <a:rPr kumimoji="1" lang="en-US" altLang="ja-JP" sz="1600" dirty="0" err="1"/>
              <a:t>sumptions</a:t>
            </a:r>
            <a:r>
              <a:rPr kumimoji="1" lang="en-US" altLang="ja-JP" sz="1600" dirty="0"/>
              <a:t>, but breakdown by purposes of expenditure is not readily available. </a:t>
            </a:r>
          </a:p>
          <a:p>
            <a:pPr>
              <a:lnSpc>
                <a:spcPts val="1600"/>
              </a:lnSpc>
            </a:pPr>
            <a:endParaRPr kumimoji="1" lang="en-US" altLang="ja-JP" sz="1600" dirty="0"/>
          </a:p>
          <a:p>
            <a:pPr>
              <a:lnSpc>
                <a:spcPts val="1600"/>
              </a:lnSpc>
            </a:pPr>
            <a:r>
              <a:rPr kumimoji="1" lang="en-US" altLang="ja-JP" sz="1600" dirty="0"/>
              <a:t>To meet the requirements of the ICP, the Cabinet Office collected supplementary data to estimate the detailed breakdowns.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614" y="1873847"/>
            <a:ext cx="5520359" cy="439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85825" y="5789393"/>
            <a:ext cx="5883966" cy="764919"/>
          </a:xfrm>
          <a:prstGeom prst="rect">
            <a:avLst/>
          </a:prstGeom>
          <a:gradFill flip="none" rotWithShape="1">
            <a:gsLst>
              <a:gs pos="0">
                <a:schemeClr val="bg1">
                  <a:alpha val="0"/>
                </a:schemeClr>
              </a:gs>
              <a:gs pos="74000">
                <a:schemeClr val="bg2">
                  <a:lumMod val="75000"/>
                </a:schemeClr>
              </a:gs>
              <a:gs pos="100000">
                <a:srgbClr val="B5D2EC"/>
              </a:gs>
              <a:gs pos="100000">
                <a:schemeClr val="accent1">
                  <a:lumMod val="45000"/>
                  <a:lumOff val="55000"/>
                </a:schemeClr>
              </a:gs>
              <a:gs pos="100000">
                <a:schemeClr val="bg2">
                  <a:alpha val="75000"/>
                  <a:lumMod val="34000"/>
                </a:schemeClr>
              </a:gs>
            </a:gsLst>
            <a:lin ang="5400000" scaled="1"/>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87236" y="6231049"/>
            <a:ext cx="2867891" cy="369332"/>
          </a:xfrm>
          <a:prstGeom prst="rect">
            <a:avLst/>
          </a:prstGeom>
          <a:solidFill>
            <a:schemeClr val="bg1">
              <a:alpha val="30000"/>
            </a:schemeClr>
          </a:solidFill>
        </p:spPr>
        <p:txBody>
          <a:bodyPr wrap="square" rtlCol="0">
            <a:spAutoFit/>
          </a:bodyPr>
          <a:lstStyle/>
          <a:p>
            <a:pPr algn="ctr"/>
            <a:r>
              <a:rPr kumimoji="1" lang="en-US" altLang="ja-JP" dirty="0"/>
              <a:t>The</a:t>
            </a:r>
            <a:r>
              <a:rPr kumimoji="1" lang="ja-JP" altLang="en-US" dirty="0"/>
              <a:t> </a:t>
            </a:r>
            <a:r>
              <a:rPr kumimoji="1" lang="en-US" altLang="ja-JP" dirty="0"/>
              <a:t>list</a:t>
            </a:r>
            <a:r>
              <a:rPr kumimoji="1" lang="ja-JP" altLang="en-US" dirty="0"/>
              <a:t> </a:t>
            </a:r>
            <a:r>
              <a:rPr kumimoji="1" lang="en-US" altLang="ja-JP" dirty="0"/>
              <a:t>continues …</a:t>
            </a:r>
            <a:endParaRPr kumimoji="1" lang="ja-JP" altLang="en-US" dirty="0"/>
          </a:p>
        </p:txBody>
      </p:sp>
    </p:spTree>
    <p:extLst>
      <p:ext uri="{BB962C8B-B14F-4D97-AF65-F5344CB8AC3E}">
        <p14:creationId xmlns:p14="http://schemas.microsoft.com/office/powerpoint/2010/main" val="294656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19</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(3) Prices of Individual Consumption by Households</a:t>
            </a:r>
            <a:endParaRPr kumimoji="1" lang="ja-JP" altLang="en-US" b="1" dirty="0"/>
          </a:p>
        </p:txBody>
      </p:sp>
      <p:sp>
        <p:nvSpPr>
          <p:cNvPr id="22" name="テキスト ボックス 21"/>
          <p:cNvSpPr txBox="1"/>
          <p:nvPr/>
        </p:nvSpPr>
        <p:spPr>
          <a:xfrm>
            <a:off x="628650" y="5964753"/>
            <a:ext cx="5440846" cy="523220"/>
          </a:xfrm>
          <a:prstGeom prst="rect">
            <a:avLst/>
          </a:prstGeom>
          <a:noFill/>
        </p:spPr>
        <p:txBody>
          <a:bodyPr wrap="square" rtlCol="0">
            <a:spAutoFit/>
          </a:bodyPr>
          <a:lstStyle/>
          <a:p>
            <a:r>
              <a:rPr kumimoji="1" lang="en-US" altLang="ja-JP" sz="1400" dirty="0"/>
              <a:t>Note: “Medicine” here covers only those sold in drug stores, and excludes those provided by health insurance. </a:t>
            </a:r>
          </a:p>
        </p:txBody>
      </p:sp>
      <p:graphicFrame>
        <p:nvGraphicFramePr>
          <p:cNvPr id="8" name="表 7"/>
          <p:cNvGraphicFramePr>
            <a:graphicFrameLocks noGrp="1"/>
          </p:cNvGraphicFramePr>
          <p:nvPr>
            <p:extLst>
              <p:ext uri="{D42A27DB-BD31-4B8C-83A1-F6EECF244321}">
                <p14:modId xmlns:p14="http://schemas.microsoft.com/office/powerpoint/2010/main" val="1808696015"/>
              </p:ext>
            </p:extLst>
          </p:nvPr>
        </p:nvGraphicFramePr>
        <p:xfrm>
          <a:off x="873538" y="1817354"/>
          <a:ext cx="5074335" cy="3902473"/>
        </p:xfrm>
        <a:graphic>
          <a:graphicData uri="http://schemas.openxmlformats.org/drawingml/2006/table">
            <a:tbl>
              <a:tblPr firstRow="1" bandRow="1">
                <a:tableStyleId>{5940675A-B579-460E-94D1-54222C63F5DA}</a:tableStyleId>
              </a:tblPr>
              <a:tblGrid>
                <a:gridCol w="2280383">
                  <a:extLst>
                    <a:ext uri="{9D8B030D-6E8A-4147-A177-3AD203B41FA5}">
                      <a16:colId xmlns:a16="http://schemas.microsoft.com/office/drawing/2014/main" xmlns="" val="1030287621"/>
                    </a:ext>
                  </a:extLst>
                </a:gridCol>
                <a:gridCol w="1338518">
                  <a:extLst>
                    <a:ext uri="{9D8B030D-6E8A-4147-A177-3AD203B41FA5}">
                      <a16:colId xmlns:a16="http://schemas.microsoft.com/office/drawing/2014/main" xmlns="" val="4041902585"/>
                    </a:ext>
                  </a:extLst>
                </a:gridCol>
                <a:gridCol w="1455434">
                  <a:extLst>
                    <a:ext uri="{9D8B030D-6E8A-4147-A177-3AD203B41FA5}">
                      <a16:colId xmlns:a16="http://schemas.microsoft.com/office/drawing/2014/main" xmlns="" val="2460785152"/>
                    </a:ext>
                  </a:extLst>
                </a:gridCol>
              </a:tblGrid>
              <a:tr h="289560">
                <a:tc rowSpan="2">
                  <a:txBody>
                    <a:bodyPr/>
                    <a:lstStyle/>
                    <a:p>
                      <a:pPr algn="ctr"/>
                      <a:r>
                        <a:rPr kumimoji="1" lang="en-US" altLang="ja-JP" sz="1600" dirty="0"/>
                        <a:t>Category</a:t>
                      </a:r>
                      <a:endParaRPr kumimoji="1" lang="ja-JP" altLang="en-US" sz="1600" dirty="0"/>
                    </a:p>
                  </a:txBody>
                  <a:tcPr anchor="ctr" anchorCtr="1"/>
                </a:tc>
                <a:tc gridSpan="2">
                  <a:txBody>
                    <a:bodyPr/>
                    <a:lstStyle/>
                    <a:p>
                      <a:pPr algn="ctr"/>
                      <a:r>
                        <a:rPr kumimoji="1" lang="en-US" altLang="ja-JP" sz="1600" dirty="0"/>
                        <a:t>Number of prices</a:t>
                      </a:r>
                      <a:endParaRPr kumimoji="1" lang="ja-JP" altLang="en-US" sz="1600" dirty="0"/>
                    </a:p>
                  </a:txBody>
                  <a:tcPr/>
                </a:tc>
                <a:tc hMerge="1">
                  <a:txBody>
                    <a:bodyPr/>
                    <a:lstStyle/>
                    <a:p>
                      <a:pPr algn="ctr"/>
                      <a:endParaRPr kumimoji="1" lang="ja-JP" altLang="en-US" sz="1600" dirty="0"/>
                    </a:p>
                  </a:txBody>
                  <a:tcPr/>
                </a:tc>
                <a:extLst>
                  <a:ext uri="{0D108BD9-81ED-4DB2-BD59-A6C34878D82A}">
                    <a16:rowId xmlns:a16="http://schemas.microsoft.com/office/drawing/2014/main" xmlns="" val="1345528823"/>
                  </a:ext>
                </a:extLst>
              </a:tr>
              <a:tr h="640080">
                <a:tc vMerge="1">
                  <a:txBody>
                    <a:bodyPr/>
                    <a:lstStyle/>
                    <a:p>
                      <a:pPr algn="ctr"/>
                      <a:endParaRPr kumimoji="1" lang="ja-JP" altLang="en-US" sz="1400" dirty="0"/>
                    </a:p>
                  </a:txBody>
                  <a:tcPr anchor="ctr" anchorCtr="1"/>
                </a:tc>
                <a:tc>
                  <a:txBody>
                    <a:bodyPr/>
                    <a:lstStyle/>
                    <a:p>
                      <a:pPr algn="ctr"/>
                      <a:r>
                        <a:rPr kumimoji="1" lang="en-US" altLang="ja-JP" sz="1600" dirty="0"/>
                        <a:t>Requested by OECD</a:t>
                      </a:r>
                      <a:endParaRPr kumimoji="1" lang="ja-JP" altLang="en-US" sz="1600" dirty="0"/>
                    </a:p>
                  </a:txBody>
                  <a:tcPr anchor="ctr" anchorCtr="1"/>
                </a:tc>
                <a:tc>
                  <a:txBody>
                    <a:bodyPr/>
                    <a:lstStyle/>
                    <a:p>
                      <a:pPr algn="ctr"/>
                      <a:r>
                        <a:rPr kumimoji="1" lang="en-US" altLang="ja-JP" sz="1600" dirty="0"/>
                        <a:t>Provided from Japan</a:t>
                      </a:r>
                      <a:endParaRPr kumimoji="1" lang="ja-JP" altLang="en-US" sz="1600" dirty="0"/>
                    </a:p>
                  </a:txBody>
                  <a:tcPr anchor="ctr" anchorCtr="1"/>
                </a:tc>
                <a:extLst>
                  <a:ext uri="{0D108BD9-81ED-4DB2-BD59-A6C34878D82A}">
                    <a16:rowId xmlns:a16="http://schemas.microsoft.com/office/drawing/2014/main" xmlns="" val="1082154788"/>
                  </a:ext>
                </a:extLst>
              </a:tr>
              <a:tr h="418159">
                <a:tc>
                  <a:txBody>
                    <a:bodyPr/>
                    <a:lstStyle/>
                    <a:p>
                      <a:pPr>
                        <a:lnSpc>
                          <a:spcPts val="1200"/>
                        </a:lnSpc>
                      </a:pPr>
                      <a:r>
                        <a:rPr kumimoji="1" lang="en-US" altLang="ja-JP" sz="1600" dirty="0"/>
                        <a:t>Food &amp;</a:t>
                      </a:r>
                      <a:r>
                        <a:rPr kumimoji="1" lang="en-US" altLang="ja-JP" sz="1600" baseline="0" dirty="0"/>
                        <a:t> non-alcoholic  beverages</a:t>
                      </a:r>
                      <a:endParaRPr kumimoji="1" lang="ja-JP" altLang="en-US" sz="1600" dirty="0"/>
                    </a:p>
                  </a:txBody>
                  <a:tcPr anchor="ctr"/>
                </a:tc>
                <a:tc>
                  <a:txBody>
                    <a:bodyPr/>
                    <a:lstStyle/>
                    <a:p>
                      <a:pPr algn="r">
                        <a:lnSpc>
                          <a:spcPts val="1200"/>
                        </a:lnSpc>
                      </a:pPr>
                      <a:r>
                        <a:rPr lang="en-US" altLang="ja-JP" sz="1600" dirty="0"/>
                        <a:t>378</a:t>
                      </a:r>
                      <a:endParaRPr lang="ja-JP" altLang="en-US" sz="1600" dirty="0"/>
                    </a:p>
                  </a:txBody>
                  <a:tcPr anchor="ctr"/>
                </a:tc>
                <a:tc>
                  <a:txBody>
                    <a:bodyPr/>
                    <a:lstStyle/>
                    <a:p>
                      <a:pPr algn="r">
                        <a:lnSpc>
                          <a:spcPts val="1200"/>
                        </a:lnSpc>
                      </a:pPr>
                      <a:r>
                        <a:rPr kumimoji="1" lang="en-US" altLang="ja-JP" sz="1600" dirty="0"/>
                        <a:t>228</a:t>
                      </a:r>
                      <a:endParaRPr kumimoji="1" lang="ja-JP" altLang="en-US" sz="1600" dirty="0"/>
                    </a:p>
                  </a:txBody>
                  <a:tcPr anchor="ctr"/>
                </a:tc>
                <a:extLst>
                  <a:ext uri="{0D108BD9-81ED-4DB2-BD59-A6C34878D82A}">
                    <a16:rowId xmlns:a16="http://schemas.microsoft.com/office/drawing/2014/main" xmlns="" val="1518630948"/>
                  </a:ext>
                </a:extLst>
              </a:tr>
              <a:tr h="418159">
                <a:tc>
                  <a:txBody>
                    <a:bodyPr/>
                    <a:lstStyle/>
                    <a:p>
                      <a:pPr>
                        <a:lnSpc>
                          <a:spcPts val="1200"/>
                        </a:lnSpc>
                      </a:pPr>
                      <a:r>
                        <a:rPr kumimoji="1" lang="en-US" altLang="ja-JP" sz="1600" dirty="0"/>
                        <a:t>Clothing and personal</a:t>
                      </a:r>
                      <a:r>
                        <a:rPr kumimoji="1" lang="en-US" altLang="ja-JP" sz="1600" baseline="0" dirty="0"/>
                        <a:t> effects</a:t>
                      </a:r>
                      <a:endParaRPr kumimoji="1" lang="ja-JP" altLang="en-US" sz="1600" dirty="0"/>
                    </a:p>
                  </a:txBody>
                  <a:tcPr anchor="ctr"/>
                </a:tc>
                <a:tc>
                  <a:txBody>
                    <a:bodyPr/>
                    <a:lstStyle/>
                    <a:p>
                      <a:pPr algn="r">
                        <a:lnSpc>
                          <a:spcPts val="1200"/>
                        </a:lnSpc>
                      </a:pPr>
                      <a:r>
                        <a:rPr lang="en-US" altLang="ja-JP" sz="1600" dirty="0"/>
                        <a:t>304</a:t>
                      </a:r>
                      <a:endParaRPr lang="ja-JP" altLang="en-US" sz="1600" dirty="0"/>
                    </a:p>
                  </a:txBody>
                  <a:tcPr anchor="ctr"/>
                </a:tc>
                <a:tc>
                  <a:txBody>
                    <a:bodyPr/>
                    <a:lstStyle/>
                    <a:p>
                      <a:pPr algn="r">
                        <a:lnSpc>
                          <a:spcPts val="1200"/>
                        </a:lnSpc>
                      </a:pPr>
                      <a:r>
                        <a:rPr kumimoji="1" lang="en-US" altLang="ja-JP" sz="1600" dirty="0"/>
                        <a:t>260</a:t>
                      </a:r>
                      <a:endParaRPr kumimoji="1" lang="ja-JP" altLang="en-US" sz="1600" dirty="0"/>
                    </a:p>
                  </a:txBody>
                  <a:tcPr anchor="ctr"/>
                </a:tc>
                <a:extLst>
                  <a:ext uri="{0D108BD9-81ED-4DB2-BD59-A6C34878D82A}">
                    <a16:rowId xmlns:a16="http://schemas.microsoft.com/office/drawing/2014/main" xmlns="" val="1210357472"/>
                  </a:ext>
                </a:extLst>
              </a:tr>
              <a:tr h="418159">
                <a:tc>
                  <a:txBody>
                    <a:bodyPr/>
                    <a:lstStyle/>
                    <a:p>
                      <a:pPr>
                        <a:lnSpc>
                          <a:spcPts val="1200"/>
                        </a:lnSpc>
                      </a:pPr>
                      <a:r>
                        <a:rPr kumimoji="1" lang="en-US" altLang="ja-JP" sz="1600" dirty="0"/>
                        <a:t>Household goods</a:t>
                      </a:r>
                      <a:endParaRPr kumimoji="1" lang="ja-JP" altLang="en-US" sz="1600" dirty="0"/>
                    </a:p>
                  </a:txBody>
                  <a:tcPr anchor="ctr"/>
                </a:tc>
                <a:tc>
                  <a:txBody>
                    <a:bodyPr/>
                    <a:lstStyle/>
                    <a:p>
                      <a:pPr algn="r">
                        <a:lnSpc>
                          <a:spcPts val="1200"/>
                        </a:lnSpc>
                      </a:pPr>
                      <a:r>
                        <a:rPr lang="en-US" altLang="ja-JP" sz="1600" dirty="0"/>
                        <a:t>359</a:t>
                      </a:r>
                      <a:endParaRPr lang="ja-JP" altLang="en-US" sz="1600" dirty="0"/>
                    </a:p>
                  </a:txBody>
                  <a:tcPr anchor="ctr"/>
                </a:tc>
                <a:tc>
                  <a:txBody>
                    <a:bodyPr/>
                    <a:lstStyle/>
                    <a:p>
                      <a:pPr algn="r">
                        <a:lnSpc>
                          <a:spcPts val="1200"/>
                        </a:lnSpc>
                      </a:pPr>
                      <a:r>
                        <a:rPr kumimoji="1" lang="en-US" altLang="ja-JP" sz="1600" dirty="0"/>
                        <a:t>261</a:t>
                      </a:r>
                      <a:endParaRPr kumimoji="1" lang="ja-JP" altLang="en-US" sz="1600" dirty="0"/>
                    </a:p>
                  </a:txBody>
                  <a:tcPr anchor="ctr"/>
                </a:tc>
                <a:extLst>
                  <a:ext uri="{0D108BD9-81ED-4DB2-BD59-A6C34878D82A}">
                    <a16:rowId xmlns:a16="http://schemas.microsoft.com/office/drawing/2014/main" xmlns="" val="1488635774"/>
                  </a:ext>
                </a:extLst>
              </a:tr>
              <a:tr h="418159">
                <a:tc>
                  <a:txBody>
                    <a:bodyPr/>
                    <a:lstStyle/>
                    <a:p>
                      <a:pPr>
                        <a:lnSpc>
                          <a:spcPts val="1200"/>
                        </a:lnSpc>
                      </a:pPr>
                      <a:r>
                        <a:rPr kumimoji="1" lang="en-US" altLang="ja-JP" sz="1600" dirty="0"/>
                        <a:t>Transport,</a:t>
                      </a:r>
                      <a:r>
                        <a:rPr kumimoji="1" lang="en-US" altLang="ja-JP" sz="1600" baseline="0" dirty="0"/>
                        <a:t> restaurants, hotels</a:t>
                      </a:r>
                      <a:endParaRPr kumimoji="1" lang="ja-JP" altLang="en-US" sz="1600" dirty="0"/>
                    </a:p>
                  </a:txBody>
                  <a:tcPr anchor="ctr"/>
                </a:tc>
                <a:tc>
                  <a:txBody>
                    <a:bodyPr/>
                    <a:lstStyle/>
                    <a:p>
                      <a:pPr algn="r">
                        <a:lnSpc>
                          <a:spcPts val="1200"/>
                        </a:lnSpc>
                      </a:pPr>
                      <a:r>
                        <a:rPr lang="en-US" altLang="ja-JP" sz="1600" dirty="0"/>
                        <a:t>214</a:t>
                      </a:r>
                      <a:endParaRPr lang="ja-JP" altLang="en-US" sz="1600" dirty="0"/>
                    </a:p>
                  </a:txBody>
                  <a:tcPr anchor="ctr"/>
                </a:tc>
                <a:tc>
                  <a:txBody>
                    <a:bodyPr/>
                    <a:lstStyle/>
                    <a:p>
                      <a:pPr algn="r">
                        <a:lnSpc>
                          <a:spcPts val="1200"/>
                        </a:lnSpc>
                      </a:pPr>
                      <a:r>
                        <a:rPr kumimoji="1" lang="en-US" altLang="ja-JP" sz="1600" dirty="0"/>
                        <a:t>163</a:t>
                      </a:r>
                      <a:endParaRPr kumimoji="1" lang="ja-JP" altLang="en-US" sz="1600" dirty="0"/>
                    </a:p>
                  </a:txBody>
                  <a:tcPr anchor="ctr"/>
                </a:tc>
                <a:extLst>
                  <a:ext uri="{0D108BD9-81ED-4DB2-BD59-A6C34878D82A}">
                    <a16:rowId xmlns:a16="http://schemas.microsoft.com/office/drawing/2014/main" xmlns="" val="1580924664"/>
                  </a:ext>
                </a:extLst>
              </a:tr>
              <a:tr h="418159">
                <a:tc>
                  <a:txBody>
                    <a:bodyPr/>
                    <a:lstStyle/>
                    <a:p>
                      <a:pPr>
                        <a:lnSpc>
                          <a:spcPts val="1200"/>
                        </a:lnSpc>
                      </a:pPr>
                      <a:r>
                        <a:rPr kumimoji="1" lang="en-US" altLang="ja-JP" sz="1600" baseline="0" dirty="0"/>
                        <a:t>Services</a:t>
                      </a:r>
                      <a:endParaRPr kumimoji="1" lang="ja-JP" altLang="en-US" sz="1600" dirty="0"/>
                    </a:p>
                  </a:txBody>
                  <a:tcPr anchor="ctr"/>
                </a:tc>
                <a:tc>
                  <a:txBody>
                    <a:bodyPr/>
                    <a:lstStyle/>
                    <a:p>
                      <a:pPr algn="r">
                        <a:lnSpc>
                          <a:spcPts val="1200"/>
                        </a:lnSpc>
                      </a:pPr>
                      <a:r>
                        <a:rPr lang="en-US" altLang="ja-JP" sz="1600" dirty="0"/>
                        <a:t>159</a:t>
                      </a:r>
                      <a:endParaRPr lang="ja-JP" altLang="en-US" sz="1600" dirty="0"/>
                    </a:p>
                  </a:txBody>
                  <a:tcPr anchor="ct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600" dirty="0"/>
                        <a:t>101</a:t>
                      </a:r>
                      <a:endParaRPr kumimoji="1" lang="ja-JP" altLang="en-US" sz="1600" dirty="0"/>
                    </a:p>
                  </a:txBody>
                  <a:tcPr anchor="ctr"/>
                </a:tc>
                <a:extLst>
                  <a:ext uri="{0D108BD9-81ED-4DB2-BD59-A6C34878D82A}">
                    <a16:rowId xmlns:a16="http://schemas.microsoft.com/office/drawing/2014/main" xmlns="" val="4107462294"/>
                  </a:ext>
                </a:extLst>
              </a:tr>
              <a:tr h="418159">
                <a:tc>
                  <a:txBody>
                    <a:bodyPr/>
                    <a:lstStyle/>
                    <a:p>
                      <a:pPr>
                        <a:lnSpc>
                          <a:spcPts val="1200"/>
                        </a:lnSpc>
                      </a:pPr>
                      <a:r>
                        <a:rPr kumimoji="1" lang="en-US" altLang="ja-JP" sz="1600" dirty="0"/>
                        <a:t>Furniture,</a:t>
                      </a:r>
                      <a:r>
                        <a:rPr kumimoji="1" lang="en-US" altLang="ja-JP" sz="1600" baseline="0" dirty="0"/>
                        <a:t> medicine</a:t>
                      </a:r>
                      <a:r>
                        <a:rPr kumimoji="1" lang="en-US" altLang="ja-JP" sz="1600" baseline="30000" dirty="0"/>
                        <a:t>(*)</a:t>
                      </a:r>
                      <a:endParaRPr kumimoji="1" lang="ja-JP" altLang="en-US" sz="1600" baseline="30000" dirty="0"/>
                    </a:p>
                  </a:txBody>
                  <a:tcPr anchor="ctr"/>
                </a:tc>
                <a:tc>
                  <a:txBody>
                    <a:bodyPr/>
                    <a:lstStyle/>
                    <a:p>
                      <a:pPr algn="r">
                        <a:lnSpc>
                          <a:spcPts val="1200"/>
                        </a:lnSpc>
                      </a:pPr>
                      <a:r>
                        <a:rPr lang="en-US" altLang="ja-JP" sz="1600" dirty="0"/>
                        <a:t>148</a:t>
                      </a:r>
                      <a:endParaRPr lang="ja-JP" altLang="en-US" sz="1600" dirty="0"/>
                    </a:p>
                  </a:txBody>
                  <a:tcPr anchor="ct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600" dirty="0"/>
                        <a:t>126</a:t>
                      </a:r>
                      <a:endParaRPr kumimoji="1" lang="ja-JP" altLang="en-US" sz="1600" dirty="0"/>
                    </a:p>
                  </a:txBody>
                  <a:tcPr anchor="ctr"/>
                </a:tc>
                <a:extLst>
                  <a:ext uri="{0D108BD9-81ED-4DB2-BD59-A6C34878D82A}">
                    <a16:rowId xmlns:a16="http://schemas.microsoft.com/office/drawing/2014/main" xmlns="" val="1293014960"/>
                  </a:ext>
                </a:extLst>
              </a:tr>
              <a:tr h="418159">
                <a:tc>
                  <a:txBody>
                    <a:bodyPr/>
                    <a:lstStyle/>
                    <a:p>
                      <a:pPr algn="ctr">
                        <a:lnSpc>
                          <a:spcPts val="1200"/>
                        </a:lnSpc>
                      </a:pPr>
                      <a:r>
                        <a:rPr kumimoji="1" lang="en-US" altLang="ja-JP" sz="1600" b="1" dirty="0"/>
                        <a:t>Total</a:t>
                      </a:r>
                    </a:p>
                  </a:txBody>
                  <a:tcPr anchor="ctr"/>
                </a:tc>
                <a:tc>
                  <a:txBody>
                    <a:bodyPr/>
                    <a:lstStyle/>
                    <a:p>
                      <a:pPr algn="r">
                        <a:lnSpc>
                          <a:spcPts val="1200"/>
                        </a:lnSpc>
                      </a:pPr>
                      <a:r>
                        <a:rPr lang="en-US" altLang="ja-JP" sz="1600" b="1" dirty="0"/>
                        <a:t>1,562</a:t>
                      </a:r>
                      <a:endParaRPr lang="ja-JP" altLang="en-US" sz="1600" b="1" dirty="0"/>
                    </a:p>
                  </a:txBody>
                  <a:tcPr anchor="ct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600" b="1" dirty="0"/>
                        <a:t>1,139</a:t>
                      </a:r>
                      <a:endParaRPr kumimoji="1" lang="ja-JP" altLang="en-US" sz="1600" b="1" dirty="0"/>
                    </a:p>
                  </a:txBody>
                  <a:tcPr anchor="ctr"/>
                </a:tc>
                <a:extLst>
                  <a:ext uri="{0D108BD9-81ED-4DB2-BD59-A6C34878D82A}">
                    <a16:rowId xmlns:a16="http://schemas.microsoft.com/office/drawing/2014/main" xmlns="" val="3982519463"/>
                  </a:ext>
                </a:extLst>
              </a:tr>
            </a:tbl>
          </a:graphicData>
        </a:graphic>
      </p:graphicFrame>
      <p:sp>
        <p:nvSpPr>
          <p:cNvPr id="9" name="テキスト ボックス 8"/>
          <p:cNvSpPr txBox="1"/>
          <p:nvPr/>
        </p:nvSpPr>
        <p:spPr>
          <a:xfrm>
            <a:off x="6069496" y="1829546"/>
            <a:ext cx="2758310" cy="4811574"/>
          </a:xfrm>
          <a:prstGeom prst="rect">
            <a:avLst/>
          </a:prstGeom>
          <a:noFill/>
        </p:spPr>
        <p:txBody>
          <a:bodyPr wrap="square" rtlCol="0">
            <a:spAutoFit/>
          </a:bodyPr>
          <a:lstStyle/>
          <a:p>
            <a:pPr>
              <a:lnSpc>
                <a:spcPts val="1600"/>
              </a:lnSpc>
            </a:pPr>
            <a:r>
              <a:rPr kumimoji="1" lang="en-US" altLang="ja-JP" sz="1600" dirty="0"/>
              <a:t>Prices of household </a:t>
            </a:r>
            <a:r>
              <a:rPr kumimoji="1" lang="en-US" altLang="ja-JP" sz="1600" dirty="0" err="1"/>
              <a:t>consump</a:t>
            </a:r>
            <a:r>
              <a:rPr kumimoji="1" lang="en-US" altLang="ja-JP" sz="1600" dirty="0"/>
              <a:t>- </a:t>
            </a:r>
            <a:r>
              <a:rPr kumimoji="1" lang="en-US" altLang="ja-JP" sz="1600" dirty="0" err="1"/>
              <a:t>tion</a:t>
            </a:r>
            <a:r>
              <a:rPr kumimoji="1" lang="en-US" altLang="ja-JP" sz="1600" dirty="0"/>
              <a:t> were collected by the Statistics Bureau.</a:t>
            </a:r>
          </a:p>
          <a:p>
            <a:pPr>
              <a:lnSpc>
                <a:spcPts val="1600"/>
              </a:lnSpc>
            </a:pPr>
            <a:endParaRPr kumimoji="1" lang="en-US" altLang="ja-JP" sz="1600" dirty="0"/>
          </a:p>
          <a:p>
            <a:pPr>
              <a:lnSpc>
                <a:spcPts val="1600"/>
              </a:lnSpc>
            </a:pPr>
            <a:r>
              <a:rPr kumimoji="1" lang="en-US" altLang="ja-JP" sz="1600" dirty="0"/>
              <a:t>The ICP requested to provide prices of up to 1,562 items in the specification list.</a:t>
            </a:r>
          </a:p>
          <a:p>
            <a:pPr>
              <a:lnSpc>
                <a:spcPts val="1600"/>
              </a:lnSpc>
            </a:pPr>
            <a:endParaRPr kumimoji="1" lang="en-US" altLang="ja-JP" sz="1600" dirty="0"/>
          </a:p>
          <a:p>
            <a:pPr>
              <a:lnSpc>
                <a:spcPts val="1600"/>
              </a:lnSpc>
            </a:pPr>
            <a:r>
              <a:rPr kumimoji="1" lang="en-US" altLang="ja-JP" sz="1600" dirty="0"/>
              <a:t>Out of the list, Japan provided 1,139 prices, of which 6 percent was taken from the Retail Price Survey regularly conducted for the CPI and remaining 94 percent were obtained from special price surveys.  </a:t>
            </a:r>
          </a:p>
          <a:p>
            <a:pPr>
              <a:lnSpc>
                <a:spcPts val="1600"/>
              </a:lnSpc>
            </a:pPr>
            <a:endParaRPr kumimoji="1" lang="en-US" altLang="ja-JP" sz="1600" dirty="0"/>
          </a:p>
          <a:p>
            <a:pPr>
              <a:lnSpc>
                <a:spcPts val="1600"/>
              </a:lnSpc>
            </a:pPr>
            <a:r>
              <a:rPr kumimoji="1" lang="en-US" altLang="ja-JP" sz="1600" dirty="0"/>
              <a:t>The list represents European consumption patterns.  Products commonly consumed in Japan are not well reflected. </a:t>
            </a:r>
          </a:p>
          <a:p>
            <a:pPr>
              <a:lnSpc>
                <a:spcPts val="1600"/>
              </a:lnSpc>
            </a:pPr>
            <a:r>
              <a:rPr kumimoji="1" lang="en-US" altLang="ja-JP" sz="1600" dirty="0"/>
              <a:t>e.g. Cheese, Fish, Noodles, Wine</a:t>
            </a:r>
          </a:p>
        </p:txBody>
      </p:sp>
    </p:spTree>
    <p:extLst>
      <p:ext uri="{BB962C8B-B14F-4D97-AF65-F5344CB8AC3E}">
        <p14:creationId xmlns:p14="http://schemas.microsoft.com/office/powerpoint/2010/main" val="156454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Calibri" panose="020F0502020204030204" pitchFamily="34" charset="0"/>
                <a:cs typeface="Calibri" panose="020F0502020204030204" pitchFamily="34" charset="0"/>
              </a:rPr>
              <a:t>Contents</a:t>
            </a:r>
            <a:endParaRPr kumimoji="1" lang="ja-JP" altLang="en-US" dirty="0">
              <a:latin typeface="Calibri" panose="020F0502020204030204" pitchFamily="34" charset="0"/>
              <a:cs typeface="Calibri" panose="020F0502020204030204" pitchFamily="34" charset="0"/>
            </a:endParaRPr>
          </a:p>
        </p:txBody>
      </p:sp>
      <p:sp>
        <p:nvSpPr>
          <p:cNvPr id="3" name="コンテンツ プレースホルダー 2"/>
          <p:cNvSpPr>
            <a:spLocks noGrp="1"/>
          </p:cNvSpPr>
          <p:nvPr>
            <p:ph idx="1"/>
          </p:nvPr>
        </p:nvSpPr>
        <p:spPr/>
        <p:txBody>
          <a:bodyPr>
            <a:normAutofit/>
          </a:bodyPr>
          <a:lstStyle/>
          <a:p>
            <a:pPr marL="514350" indent="-514350">
              <a:lnSpc>
                <a:spcPct val="150000"/>
              </a:lnSpc>
              <a:buFont typeface="+mj-lt"/>
              <a:buAutoNum type="arabicPeriod"/>
            </a:pPr>
            <a:r>
              <a:rPr kumimoji="1" lang="en-US" altLang="ja-JP" dirty="0">
                <a:cs typeface="Calibri" panose="020F0502020204030204" pitchFamily="34" charset="0"/>
              </a:rPr>
              <a:t>Introduction</a:t>
            </a:r>
          </a:p>
          <a:p>
            <a:pPr marL="514350" indent="-514350">
              <a:lnSpc>
                <a:spcPct val="150000"/>
              </a:lnSpc>
              <a:buFont typeface="+mj-lt"/>
              <a:buAutoNum type="arabicPeriod"/>
            </a:pPr>
            <a:r>
              <a:rPr kumimoji="1" lang="en-US" altLang="ja-JP" dirty="0">
                <a:cs typeface="Calibri" panose="020F0502020204030204" pitchFamily="34" charset="0"/>
              </a:rPr>
              <a:t>Highlights of the ICP Results</a:t>
            </a:r>
          </a:p>
          <a:p>
            <a:pPr marL="514350" indent="-514350">
              <a:lnSpc>
                <a:spcPct val="150000"/>
              </a:lnSpc>
              <a:buFont typeface="+mj-lt"/>
              <a:buAutoNum type="arabicPeriod"/>
            </a:pPr>
            <a:r>
              <a:rPr lang="en-US" altLang="ja-JP" dirty="0">
                <a:cs typeface="Calibri" panose="020F0502020204030204" pitchFamily="34" charset="0"/>
              </a:rPr>
              <a:t>Data for OECD Comparison</a:t>
            </a:r>
            <a:endParaRPr kumimoji="1" lang="en-US" altLang="ja-JP" dirty="0">
              <a:cs typeface="Calibri" panose="020F0502020204030204" pitchFamily="34" charset="0"/>
            </a:endParaRPr>
          </a:p>
          <a:p>
            <a:pPr marL="514350" indent="-514350">
              <a:lnSpc>
                <a:spcPct val="150000"/>
              </a:lnSpc>
              <a:buFont typeface="+mj-lt"/>
              <a:buAutoNum type="arabicPeriod"/>
            </a:pPr>
            <a:r>
              <a:rPr lang="en-US" altLang="ja-JP" dirty="0">
                <a:cs typeface="Calibri" panose="020F0502020204030204" pitchFamily="34" charset="0"/>
              </a:rPr>
              <a:t>ICP Data Provided </a:t>
            </a:r>
            <a:r>
              <a:rPr lang="en-US" altLang="ja-JP">
                <a:cs typeface="Calibri" panose="020F0502020204030204" pitchFamily="34" charset="0"/>
              </a:rPr>
              <a:t>from Japan</a:t>
            </a:r>
          </a:p>
          <a:p>
            <a:pPr marL="514350" indent="-514350">
              <a:lnSpc>
                <a:spcPct val="150000"/>
              </a:lnSpc>
              <a:buFont typeface="+mj-lt"/>
              <a:buAutoNum type="arabicPeriod"/>
            </a:pPr>
            <a:r>
              <a:rPr kumimoji="1" lang="en-US" altLang="ja-JP">
                <a:cs typeface="Calibri" panose="020F0502020204030204" pitchFamily="34" charset="0"/>
              </a:rPr>
              <a:t>Conclusion</a:t>
            </a:r>
            <a:endParaRPr kumimoji="1" lang="ja-JP" altLang="en-US" dirty="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a:t>
            </a:fld>
            <a:endParaRPr kumimoji="1" lang="ja-JP" altLang="en-US"/>
          </a:p>
        </p:txBody>
      </p:sp>
    </p:spTree>
    <p:extLst>
      <p:ext uri="{BB962C8B-B14F-4D97-AF65-F5344CB8AC3E}">
        <p14:creationId xmlns:p14="http://schemas.microsoft.com/office/powerpoint/2010/main" val="40162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20</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(4) Housing (Rent) </a:t>
            </a:r>
            <a:endParaRPr kumimoji="1" lang="ja-JP" altLang="en-US" b="1" dirty="0"/>
          </a:p>
        </p:txBody>
      </p:sp>
      <p:sp>
        <p:nvSpPr>
          <p:cNvPr id="9" name="テキスト ボックス 8"/>
          <p:cNvSpPr txBox="1"/>
          <p:nvPr/>
        </p:nvSpPr>
        <p:spPr>
          <a:xfrm>
            <a:off x="742123" y="1829546"/>
            <a:ext cx="8085684" cy="2144177"/>
          </a:xfrm>
          <a:prstGeom prst="rect">
            <a:avLst/>
          </a:prstGeom>
          <a:noFill/>
        </p:spPr>
        <p:txBody>
          <a:bodyPr wrap="square" rtlCol="0">
            <a:spAutoFit/>
          </a:bodyPr>
          <a:lstStyle/>
          <a:p>
            <a:pPr>
              <a:lnSpc>
                <a:spcPts val="1600"/>
              </a:lnSpc>
            </a:pPr>
            <a:r>
              <a:rPr kumimoji="1" lang="en-US" altLang="ja-JP" sz="1600" dirty="0"/>
              <a:t>Rent data were provided by the Statistics Bureau, MIC. They were estimated from the Housing and Survey 2013.</a:t>
            </a:r>
          </a:p>
          <a:p>
            <a:pPr>
              <a:lnSpc>
                <a:spcPts val="1600"/>
              </a:lnSpc>
            </a:pPr>
            <a:endParaRPr kumimoji="1" lang="en-US" altLang="ja-JP" sz="1600" dirty="0"/>
          </a:p>
          <a:p>
            <a:pPr>
              <a:lnSpc>
                <a:spcPts val="1600"/>
              </a:lnSpc>
            </a:pPr>
            <a:r>
              <a:rPr kumimoji="1" lang="en-US" altLang="ja-JP" sz="1600" dirty="0"/>
              <a:t>The OECD requested countries to provide </a:t>
            </a:r>
            <a:r>
              <a:rPr kumimoji="1" lang="en-US" altLang="ja-JP" sz="1600" b="1" dirty="0"/>
              <a:t>monthly rent</a:t>
            </a:r>
            <a:r>
              <a:rPr kumimoji="1" lang="en-US" altLang="ja-JP" sz="1600" dirty="0"/>
              <a:t>, </a:t>
            </a:r>
            <a:r>
              <a:rPr kumimoji="1" lang="en-US" altLang="ja-JP" sz="1600" b="1" dirty="0"/>
              <a:t>average surface (floor) area</a:t>
            </a:r>
            <a:r>
              <a:rPr kumimoji="1" lang="en-US" altLang="ja-JP" sz="1600" dirty="0"/>
              <a:t>, and </a:t>
            </a:r>
            <a:r>
              <a:rPr kumimoji="1" lang="en-US" altLang="ja-JP" sz="1600" b="1" dirty="0"/>
              <a:t>number of dwellings </a:t>
            </a:r>
            <a:r>
              <a:rPr kumimoji="1" lang="en-US" altLang="ja-JP" sz="1600" dirty="0"/>
              <a:t>for each of 17 types of dwellings for Japan, Korea, and the EU. For the rest of OECD countries (e.g. USA, Canada, Australia, New Zealand, etc.), another set of 17 types was provided.  The list of dwelling types covered both actual rents (i.e. rented dwelling) and imputed rents (i.e. owner-occupied dwellings).</a:t>
            </a:r>
          </a:p>
          <a:p>
            <a:pPr>
              <a:lnSpc>
                <a:spcPts val="1600"/>
              </a:lnSpc>
            </a:pPr>
            <a:endParaRPr kumimoji="1" lang="en-US" altLang="ja-JP" sz="1600" dirty="0"/>
          </a:p>
          <a:p>
            <a:pPr>
              <a:lnSpc>
                <a:spcPts val="1600"/>
              </a:lnSpc>
            </a:pPr>
            <a:r>
              <a:rPr kumimoji="1" lang="en-US" altLang="ja-JP" sz="1600" dirty="0"/>
              <a:t>Life styles are diverse among countries.  Information for quality adjustment is quite limited.</a:t>
            </a:r>
          </a:p>
        </p:txBody>
      </p:sp>
      <p:graphicFrame>
        <p:nvGraphicFramePr>
          <p:cNvPr id="10" name="表 9"/>
          <p:cNvGraphicFramePr>
            <a:graphicFrameLocks noGrp="1"/>
          </p:cNvGraphicFramePr>
          <p:nvPr>
            <p:extLst>
              <p:ext uri="{D42A27DB-BD31-4B8C-83A1-F6EECF244321}">
                <p14:modId xmlns:p14="http://schemas.microsoft.com/office/powerpoint/2010/main" val="1567297760"/>
              </p:ext>
            </p:extLst>
          </p:nvPr>
        </p:nvGraphicFramePr>
        <p:xfrm>
          <a:off x="1363044" y="4446695"/>
          <a:ext cx="2307809" cy="2042525"/>
        </p:xfrm>
        <a:graphic>
          <a:graphicData uri="http://schemas.openxmlformats.org/drawingml/2006/table">
            <a:tbl>
              <a:tblPr/>
              <a:tblGrid>
                <a:gridCol w="286684">
                  <a:extLst>
                    <a:ext uri="{9D8B030D-6E8A-4147-A177-3AD203B41FA5}">
                      <a16:colId xmlns:a16="http://schemas.microsoft.com/office/drawing/2014/main" xmlns="" val="2068907800"/>
                    </a:ext>
                  </a:extLst>
                </a:gridCol>
                <a:gridCol w="645040">
                  <a:extLst>
                    <a:ext uri="{9D8B030D-6E8A-4147-A177-3AD203B41FA5}">
                      <a16:colId xmlns:a16="http://schemas.microsoft.com/office/drawing/2014/main" xmlns="" val="2566793981"/>
                    </a:ext>
                  </a:extLst>
                </a:gridCol>
                <a:gridCol w="645040">
                  <a:extLst>
                    <a:ext uri="{9D8B030D-6E8A-4147-A177-3AD203B41FA5}">
                      <a16:colId xmlns:a16="http://schemas.microsoft.com/office/drawing/2014/main" xmlns="" val="1850201478"/>
                    </a:ext>
                  </a:extLst>
                </a:gridCol>
                <a:gridCol w="731045">
                  <a:extLst>
                    <a:ext uri="{9D8B030D-6E8A-4147-A177-3AD203B41FA5}">
                      <a16:colId xmlns:a16="http://schemas.microsoft.com/office/drawing/2014/main" xmlns="" val="3107891003"/>
                    </a:ext>
                  </a:extLst>
                </a:gridCol>
              </a:tblGrid>
              <a:tr h="421139">
                <a:tc>
                  <a:txBody>
                    <a:bodyPr/>
                    <a:lstStyle/>
                    <a:p>
                      <a:pPr algn="ctr" fontAlgn="b"/>
                      <a:r>
                        <a:rPr lang="en-US" sz="1100" b="1" i="0" u="none" strike="noStrike">
                          <a:effectLst/>
                          <a:latin typeface="Arial" panose="020B0604020202020204" pitchFamily="34"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ctr" fontAlgn="b"/>
                      <a:r>
                        <a:rPr lang="en-US" sz="1100" b="1" i="0" u="none" strike="noStrike">
                          <a:effectLst/>
                          <a:latin typeface="Arial" panose="020B0604020202020204" pitchFamily="34" charset="0"/>
                        </a:rPr>
                        <a:t>Flat/ 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n-US" sz="1100" b="1" i="0" u="none" strike="noStrike">
                          <a:effectLst/>
                          <a:latin typeface="Arial" panose="020B0604020202020204" pitchFamily="34" charset="0"/>
                        </a:rPr>
                        <a:t>Rooms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n-US" sz="1100" b="1" i="0" u="none" strike="noStrike">
                          <a:effectLst/>
                          <a:latin typeface="Arial" panose="020B0604020202020204" pitchFamily="34" charset="0"/>
                        </a:rPr>
                        <a:t>Central heating</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354004715"/>
                  </a:ext>
                </a:extLst>
              </a:tr>
              <a:tr h="210570">
                <a:tc>
                  <a:txBody>
                    <a:bodyPr/>
                    <a:lstStyle/>
                    <a:p>
                      <a:pPr algn="ctr" fontAlgn="b"/>
                      <a:r>
                        <a:rPr lang="en-US" altLang="ja-JP" sz="1100" b="0" i="0" u="none" strike="noStrike">
                          <a:effectLst/>
                          <a:latin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596801304"/>
                  </a:ext>
                </a:extLst>
              </a:tr>
              <a:tr h="200041">
                <a:tc>
                  <a:txBody>
                    <a:bodyPr/>
                    <a:lstStyle/>
                    <a:p>
                      <a:pPr algn="ctr" fontAlgn="b"/>
                      <a:r>
                        <a:rPr lang="en-US" altLang="ja-JP" sz="1100" b="0" i="0" u="none" strike="noStrike">
                          <a:effectLst/>
                          <a:latin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7718266"/>
                  </a:ext>
                </a:extLst>
              </a:tr>
              <a:tr h="200041">
                <a:tc>
                  <a:txBody>
                    <a:bodyPr/>
                    <a:lstStyle/>
                    <a:p>
                      <a:pPr algn="ctr" fontAlgn="b"/>
                      <a:r>
                        <a:rPr lang="en-US" altLang="ja-JP" sz="1100" b="0" i="0" u="none" strike="noStrike">
                          <a:effectLst/>
                          <a:latin typeface="Arial" panose="020B06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22913327"/>
                  </a:ext>
                </a:extLst>
              </a:tr>
              <a:tr h="200041">
                <a:tc>
                  <a:txBody>
                    <a:bodyPr/>
                    <a:lstStyle/>
                    <a:p>
                      <a:pPr algn="ctr" fontAlgn="b"/>
                      <a:r>
                        <a:rPr lang="en-US" altLang="ja-JP" sz="1100" b="0" i="0" u="none" strike="noStrike">
                          <a:effectLst/>
                          <a:latin typeface="Arial" panose="020B06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589190500"/>
                  </a:ext>
                </a:extLst>
              </a:tr>
              <a:tr h="200041">
                <a:tc>
                  <a:txBody>
                    <a:bodyPr/>
                    <a:lstStyle/>
                    <a:p>
                      <a:pPr algn="ctr" fontAlgn="b"/>
                      <a:r>
                        <a:rPr lang="en-US" altLang="ja-JP" sz="1100" b="0" i="0" u="none" strike="noStrike">
                          <a:effectLst/>
                          <a:latin typeface="Arial"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&gt;=4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50899378"/>
                  </a:ext>
                </a:extLst>
              </a:tr>
              <a:tr h="200041">
                <a:tc>
                  <a:txBody>
                    <a:bodyPr/>
                    <a:lstStyle/>
                    <a:p>
                      <a:pPr algn="ctr" fontAlgn="b"/>
                      <a:r>
                        <a:rPr lang="en-US" altLang="ja-JP" sz="1100" b="0" i="0" u="none" strike="noStrike">
                          <a:effectLst/>
                          <a:latin typeface="Arial" panose="020B06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a:effectLst/>
                          <a:latin typeface="Arial" panose="020B0604020202020204" pitchFamily="34" charset="0"/>
                        </a:rPr>
                        <a:t>&gt;=4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4874775"/>
                  </a:ext>
                </a:extLst>
              </a:tr>
              <a:tr h="200041">
                <a:tc>
                  <a:txBody>
                    <a:bodyPr/>
                    <a:lstStyle/>
                    <a:p>
                      <a:pPr algn="ctr" fontAlgn="b"/>
                      <a:r>
                        <a:rPr lang="en-US" altLang="ja-JP" sz="1100" b="0" i="0" u="none" strike="noStrike">
                          <a:effectLst/>
                          <a:latin typeface="Arial" panose="020B060402020202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All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529201149"/>
                  </a:ext>
                </a:extLst>
              </a:tr>
              <a:tr h="210570">
                <a:tc>
                  <a:txBody>
                    <a:bodyPr/>
                    <a:lstStyle/>
                    <a:p>
                      <a:pPr algn="ctr" fontAlgn="b"/>
                      <a:r>
                        <a:rPr lang="en-US" altLang="ja-JP" sz="1100" b="0" i="0" u="none" strike="noStrike">
                          <a:effectLst/>
                          <a:latin typeface="Arial" panose="020B06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panose="020B0604020202020204" pitchFamily="34" charset="0"/>
                        </a:rPr>
                        <a:t>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All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66163339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705570562"/>
              </p:ext>
            </p:extLst>
          </p:nvPr>
        </p:nvGraphicFramePr>
        <p:xfrm>
          <a:off x="5304045" y="4446695"/>
          <a:ext cx="2307809" cy="1906030"/>
        </p:xfrm>
        <a:graphic>
          <a:graphicData uri="http://schemas.openxmlformats.org/drawingml/2006/table">
            <a:tbl>
              <a:tblPr/>
              <a:tblGrid>
                <a:gridCol w="286684">
                  <a:extLst>
                    <a:ext uri="{9D8B030D-6E8A-4147-A177-3AD203B41FA5}">
                      <a16:colId xmlns:a16="http://schemas.microsoft.com/office/drawing/2014/main" xmlns="" val="2068907800"/>
                    </a:ext>
                  </a:extLst>
                </a:gridCol>
                <a:gridCol w="645040">
                  <a:extLst>
                    <a:ext uri="{9D8B030D-6E8A-4147-A177-3AD203B41FA5}">
                      <a16:colId xmlns:a16="http://schemas.microsoft.com/office/drawing/2014/main" xmlns="" val="2566793981"/>
                    </a:ext>
                  </a:extLst>
                </a:gridCol>
                <a:gridCol w="645040">
                  <a:extLst>
                    <a:ext uri="{9D8B030D-6E8A-4147-A177-3AD203B41FA5}">
                      <a16:colId xmlns:a16="http://schemas.microsoft.com/office/drawing/2014/main" xmlns="" val="1850201478"/>
                    </a:ext>
                  </a:extLst>
                </a:gridCol>
                <a:gridCol w="731045">
                  <a:extLst>
                    <a:ext uri="{9D8B030D-6E8A-4147-A177-3AD203B41FA5}">
                      <a16:colId xmlns:a16="http://schemas.microsoft.com/office/drawing/2014/main" xmlns="" val="3107891003"/>
                    </a:ext>
                  </a:extLst>
                </a:gridCol>
              </a:tblGrid>
              <a:tr h="392996">
                <a:tc>
                  <a:txBody>
                    <a:bodyPr/>
                    <a:lstStyle/>
                    <a:p>
                      <a:pPr algn="ctr" fontAlgn="b"/>
                      <a:r>
                        <a:rPr lang="en-US" sz="1100" b="1" i="0" u="none" strike="noStrike">
                          <a:effectLst/>
                          <a:latin typeface="Arial" panose="020B0604020202020204" pitchFamily="34"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ctr" fontAlgn="b"/>
                      <a:r>
                        <a:rPr lang="en-US" sz="1100" b="1" i="0" u="none" strike="noStrike" dirty="0">
                          <a:effectLst/>
                          <a:latin typeface="Arial" panose="020B0604020202020204" pitchFamily="34" charset="0"/>
                        </a:rPr>
                        <a:t>Flat/ 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n-US" sz="1100" b="1" i="0" u="none" strike="noStrike">
                          <a:effectLst/>
                          <a:latin typeface="Arial" panose="020B0604020202020204" pitchFamily="34" charset="0"/>
                        </a:rPr>
                        <a:t>Rooms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tc>
                  <a:txBody>
                    <a:bodyPr/>
                    <a:lstStyle/>
                    <a:p>
                      <a:pPr algn="ctr" fontAlgn="b"/>
                      <a:r>
                        <a:rPr lang="en-US" sz="1100" b="1" i="0" u="none" strike="noStrike">
                          <a:effectLst/>
                          <a:latin typeface="Arial" panose="020B0604020202020204" pitchFamily="34" charset="0"/>
                        </a:rPr>
                        <a:t>Central heating</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354004715"/>
                  </a:ext>
                </a:extLst>
              </a:tr>
              <a:tr h="196498">
                <a:tc>
                  <a:txBody>
                    <a:bodyPr/>
                    <a:lstStyle/>
                    <a:p>
                      <a:pPr algn="ctr" fontAlgn="b"/>
                      <a:r>
                        <a:rPr lang="en-US" altLang="ja-JP" sz="1100" b="0" i="0" u="none" strike="noStrike" dirty="0">
                          <a:effectLst/>
                          <a:latin typeface="Arial" panose="020B060402020202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698707362"/>
                  </a:ext>
                </a:extLst>
              </a:tr>
              <a:tr h="186673">
                <a:tc>
                  <a:txBody>
                    <a:bodyPr/>
                    <a:lstStyle/>
                    <a:p>
                      <a:pPr algn="ctr" fontAlgn="b"/>
                      <a:r>
                        <a:rPr lang="en-US" altLang="ja-JP" sz="1100" b="0" i="0" u="none" strike="noStrike" dirty="0">
                          <a:effectLst/>
                          <a:latin typeface="Arial" panose="020B060402020202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430086002"/>
                  </a:ext>
                </a:extLst>
              </a:tr>
              <a:tr h="186673">
                <a:tc>
                  <a:txBody>
                    <a:bodyPr/>
                    <a:lstStyle/>
                    <a:p>
                      <a:pPr algn="ctr" fontAlgn="b"/>
                      <a:r>
                        <a:rPr lang="en-US" altLang="ja-JP" sz="1100" b="0" i="0" u="none" strike="noStrike" dirty="0">
                          <a:effectLst/>
                          <a:latin typeface="Arial" panose="020B0604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566721445"/>
                  </a:ext>
                </a:extLst>
              </a:tr>
              <a:tr h="186673">
                <a:tc>
                  <a:txBody>
                    <a:bodyPr/>
                    <a:lstStyle/>
                    <a:p>
                      <a:pPr algn="ctr" fontAlgn="b"/>
                      <a:r>
                        <a:rPr lang="en-US" altLang="ja-JP" sz="1100" b="0" i="0" u="none" strike="noStrike" dirty="0">
                          <a:effectLst/>
                          <a:latin typeface="Arial" panose="020B060402020202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717338919"/>
                  </a:ext>
                </a:extLst>
              </a:tr>
              <a:tr h="186673">
                <a:tc>
                  <a:txBody>
                    <a:bodyPr/>
                    <a:lstStyle/>
                    <a:p>
                      <a:pPr algn="ctr" fontAlgn="b"/>
                      <a:r>
                        <a:rPr lang="en-US" altLang="ja-JP" sz="1100" b="0" i="0" u="none" strike="noStrike" dirty="0">
                          <a:effectLst/>
                          <a:latin typeface="Arial" panose="020B060402020202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&gt;=4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707167879"/>
                  </a:ext>
                </a:extLst>
              </a:tr>
              <a:tr h="186673">
                <a:tc>
                  <a:txBody>
                    <a:bodyPr/>
                    <a:lstStyle/>
                    <a:p>
                      <a:pPr algn="ctr" fontAlgn="b"/>
                      <a:r>
                        <a:rPr lang="en-US" altLang="ja-JP" sz="1100" b="0" i="0" u="none" strike="noStrike" dirty="0">
                          <a:effectLst/>
                          <a:latin typeface="Arial" panose="020B060402020202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Flat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altLang="ja-JP" sz="1100" b="0" i="0" u="none" strike="noStrike" dirty="0">
                          <a:effectLst/>
                          <a:latin typeface="Arial" panose="020B0604020202020204" pitchFamily="34" charset="0"/>
                        </a:rPr>
                        <a:t>&gt;=4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658888051"/>
                  </a:ext>
                </a:extLst>
              </a:tr>
              <a:tr h="186673">
                <a:tc>
                  <a:txBody>
                    <a:bodyPr/>
                    <a:lstStyle/>
                    <a:p>
                      <a:pPr algn="ctr" fontAlgn="b"/>
                      <a:r>
                        <a:rPr lang="en-US" altLang="ja-JP" sz="1100" b="0" i="0" u="none" strike="noStrike" dirty="0">
                          <a:effectLst/>
                          <a:latin typeface="Arial" panose="020B060402020202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100" b="0" i="0" u="none" strike="noStrike">
                          <a:effectLst/>
                          <a:latin typeface="Arial" panose="020B0604020202020204" pitchFamily="34" charset="0"/>
                        </a:rPr>
                        <a:t>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All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100" b="0" i="0" u="none" strike="noStrike">
                          <a:effectLst/>
                          <a:latin typeface="Arial" panose="020B0604020202020204" pitchFamily="34" charset="0"/>
                        </a:rPr>
                        <a:t>No</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022673156"/>
                  </a:ext>
                </a:extLst>
              </a:tr>
              <a:tr h="196498">
                <a:tc>
                  <a:txBody>
                    <a:bodyPr/>
                    <a:lstStyle/>
                    <a:p>
                      <a:pPr algn="ctr" fontAlgn="b"/>
                      <a:r>
                        <a:rPr lang="en-US" altLang="ja-JP" sz="1100" b="0" i="0" u="none" strike="noStrike">
                          <a:effectLst/>
                          <a:latin typeface="Arial" panose="020B0604020202020204" pitchFamily="34" charset="0"/>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panose="020B0604020202020204" pitchFamily="34" charset="0"/>
                        </a:rPr>
                        <a:t>House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effectLst/>
                          <a:latin typeface="Arial" panose="020B0604020202020204" pitchFamily="34" charset="0"/>
                        </a:rPr>
                        <a:t>All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Arial" panose="020B0604020202020204" pitchFamily="34" charset="0"/>
                        </a:rPr>
                        <a:t>Yes</a:t>
                      </a: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3384414"/>
                  </a:ext>
                </a:extLst>
              </a:tr>
            </a:tbl>
          </a:graphicData>
        </a:graphic>
      </p:graphicFrame>
      <p:sp>
        <p:nvSpPr>
          <p:cNvPr id="11" name="テキスト ボックス 10"/>
          <p:cNvSpPr txBox="1"/>
          <p:nvPr/>
        </p:nvSpPr>
        <p:spPr>
          <a:xfrm>
            <a:off x="1224980" y="4108141"/>
            <a:ext cx="2546350" cy="338554"/>
          </a:xfrm>
          <a:prstGeom prst="rect">
            <a:avLst/>
          </a:prstGeom>
          <a:noFill/>
        </p:spPr>
        <p:txBody>
          <a:bodyPr wrap="square" rtlCol="0">
            <a:spAutoFit/>
          </a:bodyPr>
          <a:lstStyle/>
          <a:p>
            <a:pPr algn="ctr"/>
            <a:r>
              <a:rPr kumimoji="1" lang="en-US" altLang="ja-JP" sz="1600" dirty="0"/>
              <a:t>Types of Dwellings (Rented)</a:t>
            </a:r>
            <a:endParaRPr kumimoji="1" lang="ja-JP" altLang="en-US" sz="1600" dirty="0"/>
          </a:p>
        </p:txBody>
      </p:sp>
      <p:sp>
        <p:nvSpPr>
          <p:cNvPr id="14" name="テキスト ボックス 13"/>
          <p:cNvSpPr txBox="1"/>
          <p:nvPr/>
        </p:nvSpPr>
        <p:spPr>
          <a:xfrm>
            <a:off x="4784965" y="4112580"/>
            <a:ext cx="3348100" cy="338554"/>
          </a:xfrm>
          <a:prstGeom prst="rect">
            <a:avLst/>
          </a:prstGeom>
          <a:noFill/>
        </p:spPr>
        <p:txBody>
          <a:bodyPr wrap="square" rtlCol="0">
            <a:spAutoFit/>
          </a:bodyPr>
          <a:lstStyle/>
          <a:p>
            <a:pPr algn="ctr"/>
            <a:r>
              <a:rPr kumimoji="1" lang="en-US" altLang="ja-JP" sz="1600" dirty="0"/>
              <a:t>Types of Dwellings (Owner-Occupied)</a:t>
            </a:r>
            <a:endParaRPr kumimoji="1" lang="ja-JP" altLang="en-US" sz="1600" dirty="0"/>
          </a:p>
        </p:txBody>
      </p:sp>
    </p:spTree>
    <p:extLst>
      <p:ext uri="{BB962C8B-B14F-4D97-AF65-F5344CB8AC3E}">
        <p14:creationId xmlns:p14="http://schemas.microsoft.com/office/powerpoint/2010/main" val="211975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21</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(5) Hospitals PPP Services </a:t>
            </a:r>
            <a:endParaRPr kumimoji="1" lang="ja-JP" altLang="en-US" b="1" dirty="0"/>
          </a:p>
        </p:txBody>
      </p:sp>
      <p:sp>
        <p:nvSpPr>
          <p:cNvPr id="9" name="テキスト ボックス 8"/>
          <p:cNvSpPr txBox="1"/>
          <p:nvPr/>
        </p:nvSpPr>
        <p:spPr>
          <a:xfrm>
            <a:off x="728870" y="1829546"/>
            <a:ext cx="8098936" cy="4196020"/>
          </a:xfrm>
          <a:prstGeom prst="rect">
            <a:avLst/>
          </a:prstGeom>
          <a:noFill/>
        </p:spPr>
        <p:txBody>
          <a:bodyPr wrap="square" rtlCol="0">
            <a:spAutoFit/>
          </a:bodyPr>
          <a:lstStyle/>
          <a:p>
            <a:pPr>
              <a:lnSpc>
                <a:spcPts val="1600"/>
              </a:lnSpc>
            </a:pPr>
            <a:r>
              <a:rPr kumimoji="1" lang="en-US" altLang="ja-JP" sz="1600" dirty="0"/>
              <a:t>Data for medical service prices were provided by the Ministry of Health, Labor, and Welfare.  The data provided from Japan were mainly based on a special survey. The medical services in this field refer to those of acute medical cares provided by general and specialized hospitals.</a:t>
            </a:r>
          </a:p>
          <a:p>
            <a:pPr>
              <a:lnSpc>
                <a:spcPts val="1600"/>
              </a:lnSpc>
            </a:pPr>
            <a:endParaRPr kumimoji="1" lang="en-US" altLang="ja-JP" sz="1600" dirty="0"/>
          </a:p>
          <a:p>
            <a:pPr>
              <a:lnSpc>
                <a:spcPts val="1600"/>
              </a:lnSpc>
            </a:pPr>
            <a:r>
              <a:rPr kumimoji="1" lang="en-US" altLang="ja-JP" sz="1600" dirty="0"/>
              <a:t>The OECD requested countries to provide data and information in 5 tables listed below.  Countries were to select a sample of hospitals from which prices of medical services could be collected.  Countries are asked to provide background information of hospital services in addition to the medical service prices.</a:t>
            </a:r>
          </a:p>
          <a:p>
            <a:pPr>
              <a:lnSpc>
                <a:spcPts val="1600"/>
              </a:lnSpc>
            </a:pPr>
            <a:endParaRPr kumimoji="1" lang="en-US" altLang="ja-JP" sz="1600" dirty="0"/>
          </a:p>
          <a:p>
            <a:pPr>
              <a:lnSpc>
                <a:spcPts val="1600"/>
              </a:lnSpc>
            </a:pPr>
            <a:r>
              <a:rPr kumimoji="1" lang="en-US" altLang="ja-JP" sz="1600" b="1" dirty="0"/>
              <a:t>Table 1   </a:t>
            </a:r>
            <a:r>
              <a:rPr kumimoji="1" lang="en-US" altLang="ja-JP" sz="1600" dirty="0"/>
              <a:t>Characteristics of the sample – Numbers of hospitals, cases and expenditure</a:t>
            </a:r>
          </a:p>
          <a:p>
            <a:pPr>
              <a:lnSpc>
                <a:spcPts val="1600"/>
              </a:lnSpc>
            </a:pPr>
            <a:r>
              <a:rPr kumimoji="1" lang="en-US" altLang="ja-JP" sz="1600" b="1" dirty="0"/>
              <a:t>Table 2   </a:t>
            </a:r>
            <a:r>
              <a:rPr kumimoji="1" lang="en-US" altLang="ja-JP" sz="1600" dirty="0"/>
              <a:t>Characteristics of the sample hospitals – Number of cases and total expenditure</a:t>
            </a:r>
          </a:p>
          <a:p>
            <a:pPr>
              <a:lnSpc>
                <a:spcPts val="1600"/>
              </a:lnSpc>
            </a:pPr>
            <a:r>
              <a:rPr kumimoji="1" lang="en-US" altLang="ja-JP" sz="1600" dirty="0"/>
              <a:t>                                                     by type of services* – Medical/surgical, Inpatient/outpatient</a:t>
            </a:r>
          </a:p>
          <a:p>
            <a:pPr>
              <a:lnSpc>
                <a:spcPts val="1600"/>
              </a:lnSpc>
            </a:pPr>
            <a:r>
              <a:rPr kumimoji="1" lang="en-US" altLang="ja-JP" sz="1600" b="1" dirty="0"/>
              <a:t>Table 3   </a:t>
            </a:r>
            <a:r>
              <a:rPr kumimoji="1" lang="en-US" altLang="ja-JP" sz="1600" dirty="0"/>
              <a:t>Number of cases and expenditure by type of care (stay/non-stay, medical/surgical)</a:t>
            </a:r>
          </a:p>
          <a:p>
            <a:pPr>
              <a:lnSpc>
                <a:spcPts val="1600"/>
              </a:lnSpc>
            </a:pPr>
            <a:r>
              <a:rPr kumimoji="1" lang="en-US" altLang="ja-JP" sz="1600" b="1" dirty="0"/>
              <a:t>Table 4   </a:t>
            </a:r>
            <a:r>
              <a:rPr kumimoji="1" lang="en-US" altLang="ja-JP" sz="1600" dirty="0"/>
              <a:t>Quasi price*** adjustment</a:t>
            </a:r>
          </a:p>
          <a:p>
            <a:pPr>
              <a:lnSpc>
                <a:spcPts val="1600"/>
              </a:lnSpc>
            </a:pPr>
            <a:r>
              <a:rPr kumimoji="1" lang="en-US" altLang="ja-JP" sz="1600" b="1" dirty="0"/>
              <a:t>Table 5   </a:t>
            </a:r>
            <a:r>
              <a:rPr kumimoji="1" lang="en-US" altLang="ja-JP" sz="1600" dirty="0"/>
              <a:t>Number of cases, quasi-price and average length of stay by case type</a:t>
            </a:r>
          </a:p>
          <a:p>
            <a:pPr>
              <a:lnSpc>
                <a:spcPts val="1600"/>
              </a:lnSpc>
            </a:pPr>
            <a:endParaRPr kumimoji="1" lang="en-US" altLang="ja-JP" sz="1600" dirty="0"/>
          </a:p>
          <a:p>
            <a:pPr>
              <a:lnSpc>
                <a:spcPts val="1600"/>
              </a:lnSpc>
            </a:pPr>
            <a:r>
              <a:rPr kumimoji="1" lang="en-US" altLang="ja-JP" sz="1600" dirty="0"/>
              <a:t>* </a:t>
            </a:r>
            <a:r>
              <a:rPr kumimoji="1" lang="en-US" altLang="ja-JP" sz="1600" b="1" dirty="0"/>
              <a:t>Type of services</a:t>
            </a:r>
            <a:r>
              <a:rPr kumimoji="1" lang="en-US" altLang="ja-JP" sz="1600" dirty="0"/>
              <a:t>: A list of 36 case types was provided for price collection.  (cf. Supplement 3)</a:t>
            </a:r>
          </a:p>
          <a:p>
            <a:pPr>
              <a:lnSpc>
                <a:spcPts val="1600"/>
              </a:lnSpc>
            </a:pPr>
            <a:r>
              <a:rPr kumimoji="1" lang="en-US" altLang="ja-JP" sz="1600" dirty="0"/>
              <a:t>** </a:t>
            </a:r>
            <a:r>
              <a:rPr kumimoji="1" lang="en-US" altLang="ja-JP" sz="1600" b="1" dirty="0"/>
              <a:t>Quasi price</a:t>
            </a:r>
            <a:r>
              <a:rPr kumimoji="1" lang="en-US" altLang="ja-JP" sz="1600" dirty="0"/>
              <a:t>:  Negotiated prices or administered prices of hospital services.  For Japan, the latter applies.  In principle, quasi prices to be collected should reflect the full set of cost for providing the services.  The concept of quasi price complies with the System of Health Account.</a:t>
            </a:r>
          </a:p>
        </p:txBody>
      </p:sp>
    </p:spTree>
    <p:extLst>
      <p:ext uri="{BB962C8B-B14F-4D97-AF65-F5344CB8AC3E}">
        <p14:creationId xmlns:p14="http://schemas.microsoft.com/office/powerpoint/2010/main" val="204359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22</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(6) Salaries of Government Employees</a:t>
            </a:r>
            <a:endParaRPr kumimoji="1" lang="ja-JP" altLang="en-US" b="1" dirty="0"/>
          </a:p>
        </p:txBody>
      </p:sp>
      <p:sp>
        <p:nvSpPr>
          <p:cNvPr id="9" name="テキスト ボックス 8"/>
          <p:cNvSpPr txBox="1"/>
          <p:nvPr/>
        </p:nvSpPr>
        <p:spPr>
          <a:xfrm>
            <a:off x="628650" y="1813819"/>
            <a:ext cx="8085684" cy="3990836"/>
          </a:xfrm>
          <a:prstGeom prst="rect">
            <a:avLst/>
          </a:prstGeom>
          <a:noFill/>
        </p:spPr>
        <p:txBody>
          <a:bodyPr wrap="square" rtlCol="0">
            <a:spAutoFit/>
          </a:bodyPr>
          <a:lstStyle/>
          <a:p>
            <a:pPr>
              <a:lnSpc>
                <a:spcPts val="1600"/>
              </a:lnSpc>
            </a:pPr>
            <a:r>
              <a:rPr kumimoji="1" lang="en-US" altLang="ja-JP" sz="1600" dirty="0"/>
              <a:t>As input data for “Collective Consumption Expenditure of Government”, data on salaries of Government Employees for 7 medical occupations and 17 non-medical occupations were requested by the OECD.  The request from the OECD comprised data on </a:t>
            </a:r>
            <a:r>
              <a:rPr kumimoji="1" lang="en-US" altLang="ja-JP" sz="1600" b="1" dirty="0"/>
              <a:t>average annual gross salaries </a:t>
            </a:r>
            <a:r>
              <a:rPr kumimoji="1" lang="en-US" altLang="ja-JP" sz="1600" dirty="0"/>
              <a:t>(basic pay and other payments), </a:t>
            </a:r>
            <a:r>
              <a:rPr kumimoji="1" lang="en-US" altLang="ja-JP" sz="1600" b="1" dirty="0"/>
              <a:t>employers’ social contribution</a:t>
            </a:r>
            <a:r>
              <a:rPr kumimoji="1" lang="en-US" altLang="ja-JP" sz="1600" dirty="0"/>
              <a:t> (actual and imputed), </a:t>
            </a:r>
            <a:r>
              <a:rPr kumimoji="1" lang="en-US" altLang="ja-JP" sz="1600" b="1" dirty="0"/>
              <a:t>working time information</a:t>
            </a:r>
            <a:r>
              <a:rPr kumimoji="1" lang="en-US" altLang="ja-JP" sz="1600" dirty="0"/>
              <a:t> (i.e. contractual working time, holiday entitlement, public holidays, etc.) for as many occupations (as defined in the International Standard Classification of Occupations = ISCO) as possible.</a:t>
            </a:r>
          </a:p>
          <a:p>
            <a:pPr>
              <a:lnSpc>
                <a:spcPts val="1600"/>
              </a:lnSpc>
            </a:pPr>
            <a:endParaRPr kumimoji="1" lang="en-US" altLang="ja-JP" sz="1600" dirty="0"/>
          </a:p>
          <a:p>
            <a:pPr>
              <a:lnSpc>
                <a:spcPts val="1600"/>
              </a:lnSpc>
            </a:pPr>
            <a:r>
              <a:rPr kumimoji="1" lang="en-US" altLang="ja-JP" sz="1600" dirty="0"/>
              <a:t>Collective services provided by government are normally provided free of charge or at prices that are not economically significant.  For this reason, measurement of this expenditure is based on the cost of input rather than the value of the output.  For this reason, the comparison   of this category is based on the prices and the volumes of the input.</a:t>
            </a:r>
          </a:p>
          <a:p>
            <a:pPr>
              <a:lnSpc>
                <a:spcPts val="1600"/>
              </a:lnSpc>
            </a:pPr>
            <a:endParaRPr kumimoji="1" lang="en-US" altLang="ja-JP" sz="1600" dirty="0"/>
          </a:p>
          <a:p>
            <a:pPr>
              <a:lnSpc>
                <a:spcPts val="1600"/>
              </a:lnSpc>
            </a:pPr>
            <a:r>
              <a:rPr kumimoji="1" lang="en-US" altLang="ja-JP" sz="1600" dirty="0"/>
              <a:t>From Japan, MIC compiled the data from the Survey on Salaries of National Civil Servants and the Survey on Salaries of Civil Servants of Local Governments Japan, and  provided data for 7 non-medical occupations. It was difficult to apply ISCO to administrative and clerical staff ISCO because most civil service jobs in Japan are not classified by occupations. Japan doesn’t provide data for occupations of medical staff because employees of national hospitals are deemed to be agency staff, not government official. </a:t>
            </a:r>
          </a:p>
        </p:txBody>
      </p:sp>
    </p:spTree>
    <p:extLst>
      <p:ext uri="{BB962C8B-B14F-4D97-AF65-F5344CB8AC3E}">
        <p14:creationId xmlns:p14="http://schemas.microsoft.com/office/powerpoint/2010/main" val="376009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23</a:t>
            </a:fld>
            <a:endParaRPr kumimoji="1" lang="ja-JP" altLang="en-US"/>
          </a:p>
        </p:txBody>
      </p:sp>
      <p:sp>
        <p:nvSpPr>
          <p:cNvPr id="5" name="テキスト ボックス 4"/>
          <p:cNvSpPr txBox="1"/>
          <p:nvPr/>
        </p:nvSpPr>
        <p:spPr>
          <a:xfrm>
            <a:off x="848139" y="1444487"/>
            <a:ext cx="7667211" cy="369332"/>
          </a:xfrm>
          <a:prstGeom prst="rect">
            <a:avLst/>
          </a:prstGeom>
          <a:noFill/>
        </p:spPr>
        <p:txBody>
          <a:bodyPr wrap="square" rtlCol="0">
            <a:spAutoFit/>
          </a:bodyPr>
          <a:lstStyle/>
          <a:p>
            <a:r>
              <a:rPr kumimoji="1" lang="en-US" altLang="ja-JP" b="1" dirty="0"/>
              <a:t>(7) Construction Survey</a:t>
            </a:r>
            <a:endParaRPr kumimoji="1" lang="ja-JP" altLang="en-US" b="1" dirty="0"/>
          </a:p>
        </p:txBody>
      </p:sp>
      <p:sp>
        <p:nvSpPr>
          <p:cNvPr id="9" name="テキスト ボックス 8"/>
          <p:cNvSpPr txBox="1"/>
          <p:nvPr/>
        </p:nvSpPr>
        <p:spPr>
          <a:xfrm>
            <a:off x="692209" y="1829546"/>
            <a:ext cx="8054225" cy="3990836"/>
          </a:xfrm>
          <a:prstGeom prst="rect">
            <a:avLst/>
          </a:prstGeom>
          <a:noFill/>
        </p:spPr>
        <p:txBody>
          <a:bodyPr wrap="square" rtlCol="0">
            <a:spAutoFit/>
          </a:bodyPr>
          <a:lstStyle/>
          <a:p>
            <a:pPr>
              <a:lnSpc>
                <a:spcPts val="1600"/>
              </a:lnSpc>
            </a:pPr>
            <a:r>
              <a:rPr kumimoji="1" lang="en-US" altLang="ja-JP" sz="1600" dirty="0"/>
              <a:t>Data for the </a:t>
            </a:r>
            <a:r>
              <a:rPr kumimoji="1" lang="en-US" altLang="ja-JP" sz="1600" b="1" dirty="0"/>
              <a:t>Construction Survey</a:t>
            </a:r>
            <a:r>
              <a:rPr kumimoji="1" lang="en-US" altLang="ja-JP" sz="1600" dirty="0"/>
              <a:t> were provided</a:t>
            </a:r>
          </a:p>
          <a:p>
            <a:pPr>
              <a:lnSpc>
                <a:spcPts val="1600"/>
              </a:lnSpc>
            </a:pPr>
            <a:r>
              <a:rPr kumimoji="1" lang="en-US" altLang="ja-JP" sz="1600" dirty="0"/>
              <a:t>by the Ministry of Land, Infrastructure, Transport</a:t>
            </a:r>
          </a:p>
          <a:p>
            <a:pPr>
              <a:lnSpc>
                <a:spcPts val="1600"/>
              </a:lnSpc>
            </a:pPr>
            <a:r>
              <a:rPr kumimoji="1" lang="en-US" altLang="ja-JP" sz="1600" dirty="0"/>
              <a:t>and Tourism.</a:t>
            </a:r>
          </a:p>
          <a:p>
            <a:pPr>
              <a:lnSpc>
                <a:spcPts val="1600"/>
              </a:lnSpc>
            </a:pPr>
            <a:endParaRPr kumimoji="1" lang="en-US" altLang="ja-JP" sz="1600" dirty="0"/>
          </a:p>
          <a:p>
            <a:pPr>
              <a:lnSpc>
                <a:spcPts val="1600"/>
              </a:lnSpc>
            </a:pPr>
            <a:r>
              <a:rPr kumimoji="1" lang="en-US" altLang="ja-JP" sz="1600" dirty="0"/>
              <a:t>The OECD requested participating countries to</a:t>
            </a:r>
          </a:p>
          <a:p>
            <a:pPr>
              <a:lnSpc>
                <a:spcPts val="1600"/>
              </a:lnSpc>
            </a:pPr>
            <a:r>
              <a:rPr kumimoji="1" lang="en-US" altLang="ja-JP" sz="1600" dirty="0"/>
              <a:t>provide cost estimates of at least 7 construction</a:t>
            </a:r>
          </a:p>
          <a:p>
            <a:pPr>
              <a:lnSpc>
                <a:spcPts val="1600"/>
              </a:lnSpc>
            </a:pPr>
            <a:r>
              <a:rPr kumimoji="1" lang="en-US" altLang="ja-JP" sz="1600" dirty="0"/>
              <a:t>and civil engineering projects out of 11 standards</a:t>
            </a:r>
          </a:p>
          <a:p>
            <a:pPr>
              <a:lnSpc>
                <a:spcPts val="1600"/>
              </a:lnSpc>
            </a:pPr>
            <a:r>
              <a:rPr kumimoji="1" lang="en-US" altLang="ja-JP" sz="1600" dirty="0"/>
              <a:t>projects (5 residential bldgs., 3 non-residential</a:t>
            </a:r>
          </a:p>
          <a:p>
            <a:pPr>
              <a:lnSpc>
                <a:spcPts val="1600"/>
              </a:lnSpc>
            </a:pPr>
            <a:r>
              <a:rPr kumimoji="1" lang="en-US" altLang="ja-JP" sz="1600" dirty="0"/>
              <a:t>buildings, 2 civil engineering. projects.)  For each</a:t>
            </a:r>
          </a:p>
          <a:p>
            <a:pPr>
              <a:lnSpc>
                <a:spcPts val="1600"/>
              </a:lnSpc>
            </a:pPr>
            <a:r>
              <a:rPr kumimoji="1" lang="en-US" altLang="ja-JP" sz="1600" dirty="0"/>
              <a:t>project, a list of material and labor components</a:t>
            </a:r>
          </a:p>
          <a:p>
            <a:pPr>
              <a:lnSpc>
                <a:spcPts val="1600"/>
              </a:lnSpc>
            </a:pPr>
            <a:r>
              <a:rPr kumimoji="1" lang="en-US" altLang="ja-JP" sz="1600" dirty="0"/>
              <a:t>was provided (called “</a:t>
            </a:r>
            <a:r>
              <a:rPr kumimoji="1" lang="en-US" altLang="ja-JP" sz="1600" b="1" dirty="0"/>
              <a:t>Bill of Quantities</a:t>
            </a:r>
            <a:r>
              <a:rPr kumimoji="1" lang="en-US" altLang="ja-JP" sz="1600" dirty="0"/>
              <a:t>”).</a:t>
            </a:r>
          </a:p>
          <a:p>
            <a:pPr>
              <a:lnSpc>
                <a:spcPts val="1600"/>
              </a:lnSpc>
            </a:pPr>
            <a:r>
              <a:rPr kumimoji="1" lang="en-US" altLang="ja-JP" sz="1600" dirty="0"/>
              <a:t>Countries were to provide the unit prices for</a:t>
            </a:r>
          </a:p>
          <a:p>
            <a:pPr>
              <a:lnSpc>
                <a:spcPts val="1600"/>
              </a:lnSpc>
            </a:pPr>
            <a:r>
              <a:rPr kumimoji="1" lang="en-US" altLang="ja-JP" sz="1600" dirty="0"/>
              <a:t>each component, and provide estimates of the</a:t>
            </a:r>
          </a:p>
          <a:p>
            <a:pPr>
              <a:lnSpc>
                <a:spcPts val="1600"/>
              </a:lnSpc>
            </a:pPr>
            <a:r>
              <a:rPr kumimoji="1" lang="en-US" altLang="ja-JP" sz="1600" dirty="0"/>
              <a:t>total cost.</a:t>
            </a:r>
          </a:p>
          <a:p>
            <a:pPr>
              <a:lnSpc>
                <a:spcPts val="1600"/>
              </a:lnSpc>
            </a:pPr>
            <a:endParaRPr kumimoji="1" lang="en-US" altLang="ja-JP" sz="1600" dirty="0"/>
          </a:p>
          <a:p>
            <a:pPr>
              <a:lnSpc>
                <a:spcPts val="1600"/>
              </a:lnSpc>
            </a:pPr>
            <a:r>
              <a:rPr kumimoji="1" lang="en-US" altLang="ja-JP" sz="1600" dirty="0"/>
              <a:t>Japan provided cost estimates made from</a:t>
            </a:r>
          </a:p>
          <a:p>
            <a:pPr>
              <a:lnSpc>
                <a:spcPts val="1600"/>
              </a:lnSpc>
            </a:pPr>
            <a:r>
              <a:rPr kumimoji="1" lang="en-US" altLang="ja-JP" sz="1600" dirty="0"/>
              <a:t>interviews of construction companies and</a:t>
            </a:r>
          </a:p>
          <a:p>
            <a:pPr>
              <a:lnSpc>
                <a:spcPts val="1600"/>
              </a:lnSpc>
            </a:pPr>
            <a:r>
              <a:rPr kumimoji="1" lang="en-US" altLang="ja-JP" sz="1600" dirty="0"/>
              <a:t>hired consultants in the private sector.</a:t>
            </a:r>
          </a:p>
          <a:p>
            <a:pPr>
              <a:lnSpc>
                <a:spcPts val="1600"/>
              </a:lnSpc>
            </a:pPr>
            <a:endParaRPr kumimoji="1" lang="en-US" altLang="ja-JP" sz="1600" dirty="0"/>
          </a:p>
        </p:txBody>
      </p:sp>
      <p:sp>
        <p:nvSpPr>
          <p:cNvPr id="3" name="テキスト ボックス 2"/>
          <p:cNvSpPr txBox="1"/>
          <p:nvPr/>
        </p:nvSpPr>
        <p:spPr>
          <a:xfrm>
            <a:off x="5046376" y="2006877"/>
            <a:ext cx="3468974" cy="3108543"/>
          </a:xfrm>
          <a:prstGeom prst="rect">
            <a:avLst/>
          </a:prstGeom>
          <a:noFill/>
          <a:ln>
            <a:solidFill>
              <a:schemeClr val="accent1"/>
            </a:solidFill>
          </a:ln>
        </p:spPr>
        <p:txBody>
          <a:bodyPr wrap="square" rtlCol="0">
            <a:spAutoFit/>
          </a:bodyPr>
          <a:lstStyle/>
          <a:p>
            <a:pPr algn="ctr"/>
            <a:r>
              <a:rPr kumimoji="1" lang="en-US" altLang="ja-JP" sz="1400" b="1" dirty="0"/>
              <a:t>List of Standard Projects</a:t>
            </a:r>
          </a:p>
          <a:p>
            <a:pPr algn="ctr"/>
            <a:endParaRPr kumimoji="1" lang="en-US" altLang="ja-JP" sz="1400" b="1" dirty="0"/>
          </a:p>
          <a:p>
            <a:r>
              <a:rPr kumimoji="1" lang="en-US" altLang="ja-JP" sz="1400" dirty="0"/>
              <a:t>505-2.  Detached house </a:t>
            </a:r>
          </a:p>
          <a:p>
            <a:r>
              <a:rPr kumimoji="1" lang="en-US" altLang="ja-JP" sz="1400" dirty="0"/>
              <a:t>505-2A.  Portuguese single-family house  </a:t>
            </a:r>
          </a:p>
          <a:p>
            <a:r>
              <a:rPr kumimoji="1" lang="en-US" altLang="ja-JP" sz="1400" dirty="0"/>
              <a:t>505-5.  Nordic house </a:t>
            </a:r>
          </a:p>
          <a:p>
            <a:r>
              <a:rPr kumimoji="1" lang="en-US" altLang="ja-JP" sz="1400" dirty="0"/>
              <a:t>505-6.  North American house</a:t>
            </a:r>
          </a:p>
          <a:p>
            <a:r>
              <a:rPr kumimoji="1" lang="en-US" altLang="ja-JP" sz="1400" dirty="0"/>
              <a:t>505-7.  Japanese single-family house</a:t>
            </a:r>
          </a:p>
          <a:p>
            <a:r>
              <a:rPr kumimoji="1" lang="en-US" altLang="ja-JP" sz="1400" dirty="0"/>
              <a:t>505-4.  Apartment</a:t>
            </a:r>
          </a:p>
          <a:p>
            <a:r>
              <a:rPr kumimoji="1" lang="en-US" altLang="ja-JP" sz="1400" dirty="0"/>
              <a:t>506-2.  Factory Building</a:t>
            </a:r>
          </a:p>
          <a:p>
            <a:r>
              <a:rPr kumimoji="1" lang="en-US" altLang="ja-JP" sz="1400" dirty="0"/>
              <a:t>506.2J  Japanese Factory Building</a:t>
            </a:r>
          </a:p>
          <a:p>
            <a:r>
              <a:rPr kumimoji="1" lang="en-US" altLang="ja-JP" sz="1400" dirty="0"/>
              <a:t>506-5N. Office building -  New</a:t>
            </a:r>
          </a:p>
          <a:p>
            <a:r>
              <a:rPr kumimoji="1" lang="en-US" altLang="ja-JP" sz="1400" dirty="0"/>
              <a:t>507-1   Asphalt road</a:t>
            </a:r>
          </a:p>
          <a:p>
            <a:r>
              <a:rPr kumimoji="1" lang="en-US" altLang="ja-JP" sz="1400" dirty="0"/>
              <a:t>507-7   Bridge</a:t>
            </a:r>
          </a:p>
          <a:p>
            <a:endParaRPr kumimoji="1" lang="en-US" altLang="ja-JP" sz="1400" dirty="0"/>
          </a:p>
        </p:txBody>
      </p:sp>
    </p:spTree>
    <p:extLst>
      <p:ext uri="{BB962C8B-B14F-4D97-AF65-F5344CB8AC3E}">
        <p14:creationId xmlns:p14="http://schemas.microsoft.com/office/powerpoint/2010/main" val="411993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en-US" altLang="ja-JP" sz="1800" dirty="0"/>
              <a:t>Data collection is a joint operation of 5 ministries, requiring large resources. Careful planning and coordination of data collection work is essential. Creating a </a:t>
            </a:r>
            <a:r>
              <a:rPr lang="en-US" altLang="ja-JP" sz="1800" dirty="0"/>
              <a:t> unit dedicated for the ICP work in the Japanese government is desirable, although available resources are limited.</a:t>
            </a:r>
            <a:endParaRPr kumimoji="1" lang="en-US" altLang="ja-JP" sz="1800" dirty="0"/>
          </a:p>
          <a:p>
            <a:r>
              <a:rPr lang="en-US" altLang="ja-JP" sz="1800" dirty="0"/>
              <a:t>The lists of products for price collection reflect European markets, and products commonly available in Japan are not well reflected.  Although there has been improvement recently, more efforts will be needed to achieve a better balance among different life styles and cultures. </a:t>
            </a:r>
          </a:p>
          <a:p>
            <a:pPr marL="0" indent="0">
              <a:buNone/>
            </a:pPr>
            <a:r>
              <a:rPr lang="en-US" altLang="ja-JP" sz="1800" dirty="0"/>
              <a:t>(e.g. food in household consumption, housing, government services)</a:t>
            </a:r>
          </a:p>
          <a:p>
            <a:r>
              <a:rPr lang="en-US" altLang="ja-JP" sz="1800" dirty="0"/>
              <a:t>For the comparison of education, the OECD uses the data directly collected from international sources. The comparison is based on the volume of output (student-hours) adjusted for quality (scores of achievement exams). While the methods are explained in the manual, verifying the processes is difficult due to lack of details. Disclosure of more detailed information of process is desirable.</a:t>
            </a:r>
          </a:p>
          <a:p>
            <a:endParaRPr kumimoji="1" lang="en-US" altLang="ja-JP" sz="1800" dirty="0"/>
          </a:p>
          <a:p>
            <a:endParaRPr kumimoji="1" lang="ja-JP" altLang="en-US" sz="1800" dirty="0"/>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24</a:t>
            </a:fld>
            <a:endParaRPr kumimoji="1" lang="ja-JP" altLang="en-US"/>
          </a:p>
        </p:txBody>
      </p:sp>
      <p:sp>
        <p:nvSpPr>
          <p:cNvPr id="5"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4. ICP Data Provided from Japan</a:t>
            </a:r>
            <a:endParaRPr kumimoji="1" lang="ja-JP" altLang="en-US" dirty="0">
              <a:latin typeface="Calibri" panose="020F0502020204030204" pitchFamily="34" charset="0"/>
              <a:cs typeface="Calibri" panose="020F0502020204030204" pitchFamily="34" charset="0"/>
            </a:endParaRPr>
          </a:p>
        </p:txBody>
      </p:sp>
      <p:sp>
        <p:nvSpPr>
          <p:cNvPr id="6" name="テキスト ボックス 5"/>
          <p:cNvSpPr txBox="1"/>
          <p:nvPr/>
        </p:nvSpPr>
        <p:spPr>
          <a:xfrm>
            <a:off x="848139" y="1444487"/>
            <a:ext cx="7667211" cy="369332"/>
          </a:xfrm>
          <a:prstGeom prst="rect">
            <a:avLst/>
          </a:prstGeom>
          <a:noFill/>
        </p:spPr>
        <p:txBody>
          <a:bodyPr wrap="square" rtlCol="0">
            <a:spAutoFit/>
          </a:bodyPr>
          <a:lstStyle/>
          <a:p>
            <a:r>
              <a:rPr kumimoji="1" lang="en-US" altLang="ja-JP" b="1" dirty="0"/>
              <a:t>(8) Observations about the data collection in Japan</a:t>
            </a:r>
            <a:endParaRPr kumimoji="1" lang="ja-JP" altLang="en-US" b="1" dirty="0"/>
          </a:p>
        </p:txBody>
      </p:sp>
    </p:spTree>
    <p:extLst>
      <p:ext uri="{BB962C8B-B14F-4D97-AF65-F5344CB8AC3E}">
        <p14:creationId xmlns:p14="http://schemas.microsoft.com/office/powerpoint/2010/main" val="2168533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5. Conclusion</a:t>
            </a:r>
            <a:endParaRPr kumimoji="1" lang="ja-JP" altLang="en-US" sz="4000" dirty="0">
              <a:latin typeface="Calibri" panose="020F0502020204030204" pitchFamily="34" charset="0"/>
              <a:cs typeface="Calibri" panose="020F0502020204030204" pitchFamily="34" charset="0"/>
            </a:endParaRPr>
          </a:p>
        </p:txBody>
      </p:sp>
      <p:sp>
        <p:nvSpPr>
          <p:cNvPr id="3" name="コンテンツ プレースホルダー 2"/>
          <p:cNvSpPr>
            <a:spLocks noGrp="1"/>
          </p:cNvSpPr>
          <p:nvPr>
            <p:ph idx="1"/>
          </p:nvPr>
        </p:nvSpPr>
        <p:spPr>
          <a:xfrm>
            <a:off x="628650" y="1782895"/>
            <a:ext cx="7886700" cy="4351338"/>
          </a:xfrm>
        </p:spPr>
        <p:txBody>
          <a:bodyPr>
            <a:noAutofit/>
          </a:bodyPr>
          <a:lstStyle/>
          <a:p>
            <a:pPr>
              <a:lnSpc>
                <a:spcPct val="100000"/>
              </a:lnSpc>
              <a:spcBef>
                <a:spcPts val="300"/>
              </a:spcBef>
            </a:pPr>
            <a:r>
              <a:rPr kumimoji="1" lang="en-US" altLang="ja-JP" sz="1800" dirty="0">
                <a:cs typeface="Calibri" panose="020F0502020204030204" pitchFamily="34" charset="0"/>
              </a:rPr>
              <a:t>The ICP </a:t>
            </a:r>
            <a:r>
              <a:rPr lang="en-US" altLang="ja-JP" sz="1800" dirty="0">
                <a:cs typeface="Calibri" panose="020F0502020204030204" pitchFamily="34" charset="0"/>
              </a:rPr>
              <a:t>provides valuable data of volume measures of GDP and its expenditure breakdown for international economic analysis. Economic and social researchers working on international analyses should be encouraged to use the ICP results more extensively.</a:t>
            </a:r>
          </a:p>
          <a:p>
            <a:pPr>
              <a:lnSpc>
                <a:spcPct val="100000"/>
              </a:lnSpc>
              <a:spcBef>
                <a:spcPts val="300"/>
              </a:spcBef>
            </a:pPr>
            <a:r>
              <a:rPr lang="en-US" altLang="ja-JP" sz="1800" dirty="0">
                <a:cs typeface="Calibri" panose="020F0502020204030204" pitchFamily="34" charset="0"/>
              </a:rPr>
              <a:t>Reliability of the results is difficult to assess due to complexity and multitude of basic data.  More extensive dissemination of background data will be needed.</a:t>
            </a:r>
          </a:p>
          <a:p>
            <a:pPr>
              <a:lnSpc>
                <a:spcPct val="100000"/>
              </a:lnSpc>
              <a:spcBef>
                <a:spcPts val="300"/>
              </a:spcBef>
            </a:pPr>
            <a:r>
              <a:rPr lang="en-US" altLang="ja-JP" sz="1800" dirty="0">
                <a:cs typeface="Calibri" panose="020F0502020204030204" pitchFamily="34" charset="0"/>
              </a:rPr>
              <a:t>The selection of products for comparison may be too strongly oriented towards western life style, and country preferences may not be well reflected. More efforts are needed to elaborate the list of products.</a:t>
            </a:r>
          </a:p>
          <a:p>
            <a:pPr>
              <a:lnSpc>
                <a:spcPct val="100000"/>
              </a:lnSpc>
              <a:spcBef>
                <a:spcPts val="300"/>
              </a:spcBef>
            </a:pPr>
            <a:r>
              <a:rPr lang="en-US" altLang="ja-JP" sz="1800" dirty="0">
                <a:cs typeface="Calibri" panose="020F0502020204030204" pitchFamily="34" charset="0"/>
              </a:rPr>
              <a:t>The OECD group is moving towards annual compilation. </a:t>
            </a:r>
            <a:r>
              <a:rPr kumimoji="1" lang="en-US" altLang="ja-JP" sz="1800" dirty="0">
                <a:cs typeface="Calibri" panose="020F0502020204030204" pitchFamily="34" charset="0"/>
              </a:rPr>
              <a:t>The workload of data collection is quite large for Japan.  Cost and benefit of “annualization” should be considered more.  It may be better to put higher priority to quality improvement of comparison rather than increase of frequency.</a:t>
            </a:r>
          </a:p>
          <a:p>
            <a:pPr>
              <a:lnSpc>
                <a:spcPct val="100000"/>
              </a:lnSpc>
              <a:spcBef>
                <a:spcPts val="300"/>
              </a:spcBef>
            </a:pPr>
            <a:r>
              <a:rPr lang="en-US" altLang="ja-JP" sz="1800" dirty="0">
                <a:cs typeface="Calibri" panose="020F0502020204030204" pitchFamily="34" charset="0"/>
              </a:rPr>
              <a:t>The ICP is a long term statistical project of global scale.  The efforts should be continued by maintaining support from users.</a:t>
            </a: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25</a:t>
            </a:fld>
            <a:endParaRPr kumimoji="1" lang="ja-JP" altLang="en-US"/>
          </a:p>
        </p:txBody>
      </p:sp>
    </p:spTree>
    <p:extLst>
      <p:ext uri="{BB962C8B-B14F-4D97-AF65-F5344CB8AC3E}">
        <p14:creationId xmlns:p14="http://schemas.microsoft.com/office/powerpoint/2010/main" val="135210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23476"/>
            <a:ext cx="7886700" cy="5461583"/>
          </a:xfrm>
        </p:spPr>
        <p:txBody>
          <a:bodyPr>
            <a:normAutofit fontScale="85000" lnSpcReduction="20000"/>
          </a:bodyPr>
          <a:lstStyle/>
          <a:p>
            <a:pPr marL="0" indent="0" algn="ctr">
              <a:lnSpc>
                <a:spcPct val="150000"/>
              </a:lnSpc>
              <a:buNone/>
            </a:pPr>
            <a:r>
              <a:rPr lang="en-US" altLang="ja-JP" sz="5400" b="1" dirty="0">
                <a:cs typeface="Calibri" panose="020F0502020204030204" pitchFamily="34" charset="0"/>
              </a:rPr>
              <a:t>The End</a:t>
            </a:r>
          </a:p>
          <a:p>
            <a:pPr marL="0" indent="0" algn="ctr">
              <a:lnSpc>
                <a:spcPct val="150000"/>
              </a:lnSpc>
              <a:spcBef>
                <a:spcPts val="0"/>
              </a:spcBef>
              <a:buNone/>
            </a:pPr>
            <a:r>
              <a:rPr kumimoji="1" lang="en-US" altLang="ja-JP" dirty="0">
                <a:cs typeface="Calibri" panose="020F0502020204030204" pitchFamily="34" charset="0"/>
              </a:rPr>
              <a:t>Thank you!</a:t>
            </a:r>
          </a:p>
          <a:p>
            <a:pPr marL="0" indent="0">
              <a:lnSpc>
                <a:spcPct val="150000"/>
              </a:lnSpc>
              <a:spcBef>
                <a:spcPts val="300"/>
              </a:spcBef>
              <a:buNone/>
            </a:pPr>
            <a:r>
              <a:rPr kumimoji="1" lang="en-US" altLang="ja-JP" sz="1700" b="1" dirty="0">
                <a:cs typeface="Calibri" panose="020F0502020204030204" pitchFamily="34" charset="0"/>
              </a:rPr>
              <a:t>Reference:</a:t>
            </a:r>
          </a:p>
          <a:p>
            <a:pPr marL="0" indent="0">
              <a:lnSpc>
                <a:spcPct val="100000"/>
              </a:lnSpc>
              <a:spcBef>
                <a:spcPts val="300"/>
              </a:spcBef>
              <a:buNone/>
            </a:pPr>
            <a:r>
              <a:rPr lang="en-US" altLang="ja-JP" sz="1700" dirty="0">
                <a:cs typeface="Calibri" panose="020F0502020204030204" pitchFamily="34" charset="0"/>
              </a:rPr>
              <a:t>A: </a:t>
            </a:r>
            <a:r>
              <a:rPr lang="ja-JP" altLang="en-US" sz="1700" dirty="0">
                <a:cs typeface="Calibri" panose="020F0502020204030204" pitchFamily="34" charset="0"/>
              </a:rPr>
              <a:t>国際比較プログラム（</a:t>
            </a:r>
            <a:r>
              <a:rPr lang="en-US" altLang="ja-JP" sz="1700" dirty="0">
                <a:cs typeface="Calibri" panose="020F0502020204030204" pitchFamily="34" charset="0"/>
              </a:rPr>
              <a:t>ICP</a:t>
            </a:r>
            <a:r>
              <a:rPr lang="ja-JP" altLang="en-US" sz="1700" dirty="0">
                <a:cs typeface="Calibri" panose="020F0502020204030204" pitchFamily="34" charset="0"/>
              </a:rPr>
              <a:t>）への参加 </a:t>
            </a:r>
            <a:r>
              <a:rPr lang="en-US" altLang="ja-JP" sz="1700" dirty="0">
                <a:cs typeface="Calibri" panose="020F0502020204030204" pitchFamily="34" charset="0"/>
              </a:rPr>
              <a:t>(</a:t>
            </a:r>
            <a:r>
              <a:rPr lang="en-US" altLang="ja-JP" sz="1700" i="1" dirty="0">
                <a:cs typeface="Calibri" panose="020F0502020204030204" pitchFamily="34" charset="0"/>
              </a:rPr>
              <a:t>Participation of Japan in ICP) </a:t>
            </a:r>
            <a:r>
              <a:rPr lang="en-US" altLang="ja-JP" sz="1700" dirty="0">
                <a:cs typeface="Calibri" panose="020F0502020204030204" pitchFamily="34" charset="0"/>
              </a:rPr>
              <a:t>in Japanese)</a:t>
            </a:r>
          </a:p>
          <a:p>
            <a:pPr marL="0" indent="0">
              <a:lnSpc>
                <a:spcPct val="100000"/>
              </a:lnSpc>
              <a:spcBef>
                <a:spcPts val="300"/>
              </a:spcBef>
              <a:buNone/>
            </a:pPr>
            <a:r>
              <a:rPr lang="ja-JP" altLang="en-US" sz="1700" dirty="0">
                <a:cs typeface="Calibri" panose="020F0502020204030204" pitchFamily="34" charset="0"/>
              </a:rPr>
              <a:t>    </a:t>
            </a:r>
            <a:r>
              <a:rPr lang="en-US" altLang="ja-JP" sz="1700" dirty="0">
                <a:cs typeface="Calibri" panose="020F0502020204030204" pitchFamily="34" charset="0"/>
                <a:hlinkClick r:id="rId2"/>
              </a:rPr>
              <a:t>http://www.soumu.go.jp/toukei_toukatsu/index/kokusai/icp.html</a:t>
            </a:r>
            <a:endParaRPr lang="en-US" altLang="ja-JP" sz="1700" dirty="0">
              <a:cs typeface="Calibri" panose="020F0502020204030204" pitchFamily="34" charset="0"/>
            </a:endParaRPr>
          </a:p>
          <a:p>
            <a:pPr marL="0" indent="0">
              <a:lnSpc>
                <a:spcPct val="100000"/>
              </a:lnSpc>
              <a:spcBef>
                <a:spcPts val="300"/>
              </a:spcBef>
              <a:buNone/>
            </a:pPr>
            <a:r>
              <a:rPr lang="en-US" altLang="ja-JP" sz="1700" dirty="0">
                <a:cs typeface="Calibri" panose="020F0502020204030204" pitchFamily="34" charset="0"/>
              </a:rPr>
              <a:t>B: Prices and purchasing power parities (PPP) – Statistical Databases</a:t>
            </a:r>
          </a:p>
          <a:p>
            <a:pPr marL="0" indent="0">
              <a:lnSpc>
                <a:spcPct val="100000"/>
              </a:lnSpc>
              <a:spcBef>
                <a:spcPts val="300"/>
              </a:spcBef>
              <a:buNone/>
            </a:pPr>
            <a:r>
              <a:rPr lang="en-US" altLang="ja-JP" sz="1700" dirty="0">
                <a:cs typeface="Calibri" panose="020F0502020204030204" pitchFamily="34" charset="0"/>
              </a:rPr>
              <a:t>    </a:t>
            </a:r>
            <a:r>
              <a:rPr lang="en-US" altLang="ja-JP" sz="1700" dirty="0">
                <a:cs typeface="Calibri" panose="020F0502020204030204" pitchFamily="34" charset="0"/>
                <a:hlinkClick r:id="rId3"/>
              </a:rPr>
              <a:t>http://www.oecd.org/std/prices-ppp/</a:t>
            </a:r>
            <a:endParaRPr lang="en-US" altLang="ja-JP" sz="1700" dirty="0">
              <a:cs typeface="Calibri" panose="020F0502020204030204" pitchFamily="34" charset="0"/>
            </a:endParaRPr>
          </a:p>
          <a:p>
            <a:pPr marL="0" indent="0">
              <a:lnSpc>
                <a:spcPct val="100000"/>
              </a:lnSpc>
              <a:spcBef>
                <a:spcPts val="300"/>
              </a:spcBef>
              <a:buNone/>
            </a:pPr>
            <a:r>
              <a:rPr lang="en-US" altLang="ja-JP" sz="1700" dirty="0">
                <a:cs typeface="Calibri" panose="020F0502020204030204" pitchFamily="34" charset="0"/>
              </a:rPr>
              <a:t>C: International Comparison Program (ICP) – Documents and Data files</a:t>
            </a:r>
          </a:p>
          <a:p>
            <a:pPr marL="0" indent="0">
              <a:lnSpc>
                <a:spcPct val="100000"/>
              </a:lnSpc>
              <a:spcBef>
                <a:spcPts val="300"/>
              </a:spcBef>
              <a:buNone/>
            </a:pPr>
            <a:r>
              <a:rPr lang="en-US" altLang="ja-JP" sz="1700" dirty="0">
                <a:cs typeface="Calibri" panose="020F0502020204030204" pitchFamily="34" charset="0"/>
              </a:rPr>
              <a:t>    </a:t>
            </a:r>
            <a:r>
              <a:rPr lang="en-US" altLang="ja-JP" sz="1700" dirty="0">
                <a:cs typeface="Calibri" panose="020F0502020204030204" pitchFamily="34" charset="0"/>
                <a:hlinkClick r:id="rId4"/>
              </a:rPr>
              <a:t>http://www.worldbank.org/en/programs/icp</a:t>
            </a:r>
            <a:endParaRPr lang="en-US" altLang="ja-JP" sz="1700" dirty="0">
              <a:cs typeface="Calibri" panose="020F0502020204030204" pitchFamily="34" charset="0"/>
            </a:endParaRPr>
          </a:p>
          <a:p>
            <a:pPr marL="0" indent="0">
              <a:lnSpc>
                <a:spcPct val="100000"/>
              </a:lnSpc>
              <a:spcBef>
                <a:spcPts val="300"/>
              </a:spcBef>
              <a:buNone/>
            </a:pPr>
            <a:r>
              <a:rPr lang="en-US" altLang="ja-JP" sz="1700" dirty="0">
                <a:cs typeface="Calibri" panose="020F0502020204030204" pitchFamily="34" charset="0"/>
              </a:rPr>
              <a:t>D: OECD “Eurostat-OECD Methodological Manual on Purchasing Power Parities, 2012 Edition”</a:t>
            </a:r>
          </a:p>
          <a:p>
            <a:pPr marL="0" indent="0">
              <a:lnSpc>
                <a:spcPct val="100000"/>
              </a:lnSpc>
              <a:spcBef>
                <a:spcPts val="300"/>
              </a:spcBef>
              <a:buNone/>
            </a:pPr>
            <a:r>
              <a:rPr lang="en-US" altLang="ja-JP" sz="1700" dirty="0">
                <a:cs typeface="Calibri" panose="020F0502020204030204" pitchFamily="34" charset="0"/>
              </a:rPr>
              <a:t>    </a:t>
            </a:r>
            <a:r>
              <a:rPr lang="en-US" altLang="ja-JP" sz="1700" dirty="0">
                <a:cs typeface="Calibri" panose="020F0502020204030204" pitchFamily="34" charset="0"/>
                <a:hlinkClick r:id="rId5"/>
              </a:rPr>
              <a:t>http://www.oecd.org/std/prices-ppp/eurostat-oecdmethodologicalmanualonpurchasingpowerparitiesppps.htm</a:t>
            </a:r>
            <a:endParaRPr lang="en-US" altLang="ja-JP" sz="1700" dirty="0">
              <a:cs typeface="Calibri" panose="020F0502020204030204" pitchFamily="34" charset="0"/>
            </a:endParaRPr>
          </a:p>
          <a:p>
            <a:pPr marL="0" indent="0">
              <a:lnSpc>
                <a:spcPct val="110000"/>
              </a:lnSpc>
              <a:spcBef>
                <a:spcPts val="300"/>
              </a:spcBef>
              <a:buNone/>
            </a:pPr>
            <a:r>
              <a:rPr lang="en-US" altLang="ja-JP" sz="1700" dirty="0">
                <a:cs typeface="Calibri" panose="020F0502020204030204" pitchFamily="34" charset="0"/>
              </a:rPr>
              <a:t>E: World Bank Group “Purchasing Power Parities and the Real Size of World Economies - A COMPREHENSIVE REPORT OF THE 2011 INTERNATIONAL COMPARISON PROGRAM” 2015</a:t>
            </a:r>
          </a:p>
          <a:p>
            <a:pPr marL="0" indent="0">
              <a:lnSpc>
                <a:spcPct val="110000"/>
              </a:lnSpc>
              <a:spcBef>
                <a:spcPts val="300"/>
              </a:spcBef>
              <a:buNone/>
            </a:pPr>
            <a:r>
              <a:rPr lang="en-US" altLang="ja-JP" sz="1700" dirty="0">
                <a:cs typeface="Calibri" panose="020F0502020204030204" pitchFamily="34" charset="0"/>
              </a:rPr>
              <a:t>   </a:t>
            </a:r>
            <a:r>
              <a:rPr lang="en-US" altLang="ja-JP" sz="1700" dirty="0">
                <a:cs typeface="Calibri" panose="020F0502020204030204" pitchFamily="34" charset="0"/>
                <a:hlinkClick r:id="rId6"/>
              </a:rPr>
              <a:t>http://siteresources.worldbank.org/ICPEXT/Resources/ICP_2011.html</a:t>
            </a:r>
            <a:endParaRPr lang="en-US" altLang="ja-JP" sz="1700" dirty="0">
              <a:cs typeface="Calibri" panose="020F0502020204030204" pitchFamily="34" charset="0"/>
            </a:endParaRPr>
          </a:p>
          <a:p>
            <a:pPr marL="0" indent="0">
              <a:lnSpc>
                <a:spcPct val="110000"/>
              </a:lnSpc>
              <a:spcBef>
                <a:spcPts val="300"/>
              </a:spcBef>
              <a:buNone/>
            </a:pPr>
            <a:endParaRPr lang="en-US" altLang="ja-JP" sz="1700" dirty="0">
              <a:cs typeface="Calibri" panose="020F0502020204030204" pitchFamily="34" charset="0"/>
            </a:endParaRPr>
          </a:p>
          <a:p>
            <a:pPr marL="0" indent="0">
              <a:spcBef>
                <a:spcPts val="300"/>
              </a:spcBef>
              <a:buNone/>
            </a:pPr>
            <a:r>
              <a:rPr lang="en-US" altLang="ja-JP" sz="1700" b="1" dirty="0"/>
              <a:t>Authors:</a:t>
            </a:r>
          </a:p>
          <a:p>
            <a:pPr marL="0" indent="0">
              <a:spcBef>
                <a:spcPts val="300"/>
              </a:spcBef>
              <a:buNone/>
            </a:pPr>
            <a:r>
              <a:rPr lang="en-US" altLang="ja-JP" sz="1700" dirty="0"/>
              <a:t>Shigeru Kawasaki, Professor, Nihon University College of Economics, Tokyo, Japan</a:t>
            </a:r>
          </a:p>
          <a:p>
            <a:pPr marL="0" indent="0">
              <a:spcBef>
                <a:spcPts val="300"/>
              </a:spcBef>
              <a:buNone/>
            </a:pPr>
            <a:r>
              <a:rPr lang="en-US" altLang="ja-JP" sz="1700" dirty="0"/>
              <a:t>                                  Former Director-General of the Statistics Bureau, MIC, Japan</a:t>
            </a:r>
          </a:p>
          <a:p>
            <a:pPr marL="0" indent="0">
              <a:spcBef>
                <a:spcPts val="300"/>
              </a:spcBef>
              <a:buNone/>
            </a:pPr>
            <a:r>
              <a:rPr lang="en-US" altLang="ja-JP" sz="1700" dirty="0"/>
              <a:t>Naoki Makita, Director for International Statistics Affairs, Office of Director General for Policy Planning</a:t>
            </a:r>
          </a:p>
          <a:p>
            <a:pPr marL="0" indent="0">
              <a:spcBef>
                <a:spcPts val="300"/>
              </a:spcBef>
              <a:buNone/>
            </a:pPr>
            <a:r>
              <a:rPr lang="en-US" altLang="ja-JP" sz="1700" dirty="0"/>
              <a:t>                                  on Statistical Standards, MIC,  Japan</a:t>
            </a:r>
            <a:endParaRPr kumimoji="1" lang="ja-JP" altLang="en-US" sz="1700" dirty="0">
              <a:cs typeface="Calibri" panose="020F0502020204030204" pitchFamily="34" charset="0"/>
            </a:endParaRPr>
          </a:p>
        </p:txBody>
      </p:sp>
      <p:sp>
        <p:nvSpPr>
          <p:cNvPr id="2" name="スライド番号プレースホルダー 1"/>
          <p:cNvSpPr>
            <a:spLocks noGrp="1"/>
          </p:cNvSpPr>
          <p:nvPr>
            <p:ph type="sldNum" sz="quarter" idx="12"/>
          </p:nvPr>
        </p:nvSpPr>
        <p:spPr/>
        <p:txBody>
          <a:bodyPr/>
          <a:lstStyle/>
          <a:p>
            <a:fld id="{274CBBA6-74E1-473D-940D-B18CDA09ADD9}" type="slidenum">
              <a:rPr kumimoji="1" lang="ja-JP" altLang="en-US" smtClean="0"/>
              <a:t>26</a:t>
            </a:fld>
            <a:endParaRPr kumimoji="1" lang="ja-JP" altLang="en-US"/>
          </a:p>
        </p:txBody>
      </p:sp>
    </p:spTree>
    <p:extLst>
      <p:ext uri="{BB962C8B-B14F-4D97-AF65-F5344CB8AC3E}">
        <p14:creationId xmlns:p14="http://schemas.microsoft.com/office/powerpoint/2010/main" val="323516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1  History of ICP (1/3)</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27</a:t>
            </a:fld>
            <a:endParaRPr kumimoji="1" lang="ja-JP" altLang="en-US"/>
          </a:p>
        </p:txBody>
      </p:sp>
      <p:pic>
        <p:nvPicPr>
          <p:cNvPr id="6" name="図 5"/>
          <p:cNvPicPr>
            <a:picLocks noChangeAspect="1"/>
          </p:cNvPicPr>
          <p:nvPr/>
        </p:nvPicPr>
        <p:blipFill>
          <a:blip r:embed="rId2"/>
          <a:stretch>
            <a:fillRect/>
          </a:stretch>
        </p:blipFill>
        <p:spPr>
          <a:xfrm>
            <a:off x="1232455" y="1581794"/>
            <a:ext cx="6410291" cy="4941916"/>
          </a:xfrm>
          <a:prstGeom prst="rect">
            <a:avLst/>
          </a:prstGeom>
        </p:spPr>
      </p:pic>
    </p:spTree>
    <p:extLst>
      <p:ext uri="{BB962C8B-B14F-4D97-AF65-F5344CB8AC3E}">
        <p14:creationId xmlns:p14="http://schemas.microsoft.com/office/powerpoint/2010/main" val="164631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1  History of ICP (2/3)</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28</a:t>
            </a:fld>
            <a:endParaRPr kumimoji="1" lang="ja-JP" altLang="en-US"/>
          </a:p>
        </p:txBody>
      </p:sp>
      <p:grpSp>
        <p:nvGrpSpPr>
          <p:cNvPr id="13" name="グループ化 12"/>
          <p:cNvGrpSpPr/>
          <p:nvPr/>
        </p:nvGrpSpPr>
        <p:grpSpPr>
          <a:xfrm>
            <a:off x="1178025" y="2085133"/>
            <a:ext cx="6410291" cy="4332656"/>
            <a:chOff x="1178025" y="2085133"/>
            <a:chExt cx="6410291" cy="4332656"/>
          </a:xfrm>
        </p:grpSpPr>
        <p:pic>
          <p:nvPicPr>
            <p:cNvPr id="3" name="図 2"/>
            <p:cNvPicPr>
              <a:picLocks noChangeAspect="1"/>
            </p:cNvPicPr>
            <p:nvPr/>
          </p:nvPicPr>
          <p:blipFill>
            <a:blip r:embed="rId2"/>
            <a:stretch>
              <a:fillRect/>
            </a:stretch>
          </p:blipFill>
          <p:spPr>
            <a:xfrm>
              <a:off x="1178025" y="2085133"/>
              <a:ext cx="6410291" cy="3255362"/>
            </a:xfrm>
            <a:prstGeom prst="rect">
              <a:avLst/>
            </a:prstGeom>
          </p:spPr>
        </p:pic>
        <p:pic>
          <p:nvPicPr>
            <p:cNvPr id="7" name="図 6"/>
            <p:cNvPicPr>
              <a:picLocks noChangeAspect="1"/>
            </p:cNvPicPr>
            <p:nvPr/>
          </p:nvPicPr>
          <p:blipFill>
            <a:blip r:embed="rId3"/>
            <a:stretch>
              <a:fillRect/>
            </a:stretch>
          </p:blipFill>
          <p:spPr>
            <a:xfrm>
              <a:off x="1221730" y="5313198"/>
              <a:ext cx="6355699" cy="1104591"/>
            </a:xfrm>
            <a:prstGeom prst="rect">
              <a:avLst/>
            </a:prstGeom>
          </p:spPr>
        </p:pic>
      </p:grpSp>
      <p:pic>
        <p:nvPicPr>
          <p:cNvPr id="11" name="図 10"/>
          <p:cNvPicPr>
            <a:picLocks noChangeAspect="1"/>
          </p:cNvPicPr>
          <p:nvPr/>
        </p:nvPicPr>
        <p:blipFill>
          <a:blip r:embed="rId4"/>
          <a:stretch>
            <a:fillRect/>
          </a:stretch>
        </p:blipFill>
        <p:spPr>
          <a:xfrm>
            <a:off x="1195117" y="1666386"/>
            <a:ext cx="6392522" cy="418785"/>
          </a:xfrm>
          <a:prstGeom prst="rect">
            <a:avLst/>
          </a:prstGeom>
        </p:spPr>
      </p:pic>
    </p:spTree>
    <p:extLst>
      <p:ext uri="{BB962C8B-B14F-4D97-AF65-F5344CB8AC3E}">
        <p14:creationId xmlns:p14="http://schemas.microsoft.com/office/powerpoint/2010/main" val="302453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1  History of ICP (3/3)</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29</a:t>
            </a:fld>
            <a:endParaRPr kumimoji="1" lang="ja-JP" altLang="en-US"/>
          </a:p>
        </p:txBody>
      </p:sp>
      <p:grpSp>
        <p:nvGrpSpPr>
          <p:cNvPr id="8" name="グループ化 7"/>
          <p:cNvGrpSpPr/>
          <p:nvPr/>
        </p:nvGrpSpPr>
        <p:grpSpPr>
          <a:xfrm>
            <a:off x="1125431" y="1666386"/>
            <a:ext cx="6580859" cy="4358399"/>
            <a:chOff x="1125431" y="1666386"/>
            <a:chExt cx="6580859" cy="4358399"/>
          </a:xfrm>
        </p:grpSpPr>
        <p:pic>
          <p:nvPicPr>
            <p:cNvPr id="11" name="図 10"/>
            <p:cNvPicPr>
              <a:picLocks noChangeAspect="1"/>
            </p:cNvPicPr>
            <p:nvPr/>
          </p:nvPicPr>
          <p:blipFill>
            <a:blip r:embed="rId2"/>
            <a:stretch>
              <a:fillRect/>
            </a:stretch>
          </p:blipFill>
          <p:spPr>
            <a:xfrm>
              <a:off x="1195117" y="1666386"/>
              <a:ext cx="6392522" cy="418785"/>
            </a:xfrm>
            <a:prstGeom prst="rect">
              <a:avLst/>
            </a:prstGeom>
          </p:spPr>
        </p:pic>
        <p:pic>
          <p:nvPicPr>
            <p:cNvPr id="5" name="図 4"/>
            <p:cNvPicPr>
              <a:picLocks noChangeAspect="1"/>
            </p:cNvPicPr>
            <p:nvPr/>
          </p:nvPicPr>
          <p:blipFill>
            <a:blip r:embed="rId3"/>
            <a:stretch>
              <a:fillRect/>
            </a:stretch>
          </p:blipFill>
          <p:spPr>
            <a:xfrm>
              <a:off x="1195117" y="2085171"/>
              <a:ext cx="6392559" cy="3461050"/>
            </a:xfrm>
            <a:prstGeom prst="rect">
              <a:avLst/>
            </a:prstGeom>
          </p:spPr>
        </p:pic>
        <p:pic>
          <p:nvPicPr>
            <p:cNvPr id="6" name="図 5"/>
            <p:cNvPicPr>
              <a:picLocks noChangeAspect="1"/>
            </p:cNvPicPr>
            <p:nvPr/>
          </p:nvPicPr>
          <p:blipFill>
            <a:blip r:embed="rId4"/>
            <a:stretch>
              <a:fillRect/>
            </a:stretch>
          </p:blipFill>
          <p:spPr>
            <a:xfrm>
              <a:off x="1125431" y="5556484"/>
              <a:ext cx="6580859" cy="468301"/>
            </a:xfrm>
            <a:prstGeom prst="rect">
              <a:avLst/>
            </a:prstGeom>
          </p:spPr>
        </p:pic>
      </p:grpSp>
    </p:spTree>
    <p:extLst>
      <p:ext uri="{BB962C8B-B14F-4D97-AF65-F5344CB8AC3E}">
        <p14:creationId xmlns:p14="http://schemas.microsoft.com/office/powerpoint/2010/main" val="92444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1. Introduction</a:t>
            </a:r>
            <a:endParaRPr kumimoji="1" lang="ja-JP" altLang="en-US" dirty="0">
              <a:latin typeface="Calibri" panose="020F0502020204030204" pitchFamily="34" charset="0"/>
              <a:cs typeface="Calibri" panose="020F0502020204030204" pitchFamily="34" charset="0"/>
            </a:endParaRPr>
          </a:p>
        </p:txBody>
      </p:sp>
      <p:sp>
        <p:nvSpPr>
          <p:cNvPr id="3" name="コンテンツ プレースホルダー 2"/>
          <p:cNvSpPr>
            <a:spLocks noGrp="1"/>
          </p:cNvSpPr>
          <p:nvPr>
            <p:ph idx="1"/>
          </p:nvPr>
        </p:nvSpPr>
        <p:spPr/>
        <p:txBody>
          <a:bodyPr>
            <a:noAutofit/>
          </a:bodyPr>
          <a:lstStyle/>
          <a:p>
            <a:pPr marL="0" indent="0">
              <a:lnSpc>
                <a:spcPct val="100000"/>
              </a:lnSpc>
              <a:spcBef>
                <a:spcPts val="400"/>
              </a:spcBef>
              <a:buNone/>
            </a:pPr>
            <a:r>
              <a:rPr kumimoji="1" lang="en-US" altLang="ja-JP" sz="1800" b="1" dirty="0">
                <a:cs typeface="Calibri" panose="020F0502020204030204" pitchFamily="34" charset="0"/>
              </a:rPr>
              <a:t>Context</a:t>
            </a:r>
          </a:p>
          <a:p>
            <a:pPr>
              <a:lnSpc>
                <a:spcPct val="100000"/>
              </a:lnSpc>
              <a:spcBef>
                <a:spcPts val="400"/>
              </a:spcBef>
            </a:pPr>
            <a:r>
              <a:rPr lang="en-US" altLang="ja-JP" sz="1800" dirty="0">
                <a:cs typeface="Calibri" panose="020F0502020204030204" pitchFamily="34" charset="0"/>
              </a:rPr>
              <a:t>The ICP is a large-scale global statistical undertaking based on close collaboration of theorists and practitioners.</a:t>
            </a:r>
          </a:p>
          <a:p>
            <a:pPr>
              <a:lnSpc>
                <a:spcPct val="100000"/>
              </a:lnSpc>
              <a:spcBef>
                <a:spcPts val="400"/>
              </a:spcBef>
            </a:pPr>
            <a:r>
              <a:rPr lang="en-US" altLang="ja-JP" sz="1800" dirty="0">
                <a:cs typeface="Calibri" panose="020F0502020204030204" pitchFamily="34" charset="0"/>
              </a:rPr>
              <a:t>Limitations in resources and data availability resources have been obstacles to development of the ICP.</a:t>
            </a:r>
          </a:p>
          <a:p>
            <a:pPr>
              <a:lnSpc>
                <a:spcPct val="100000"/>
              </a:lnSpc>
              <a:spcBef>
                <a:spcPts val="400"/>
              </a:spcBef>
            </a:pPr>
            <a:r>
              <a:rPr lang="en-US" altLang="ja-JP" sz="1800" dirty="0">
                <a:cs typeface="Calibri" panose="020F0502020204030204" pitchFamily="34" charset="0"/>
              </a:rPr>
              <a:t>It is important to discuss the ICP from both theoretical and practical viewpoints. </a:t>
            </a:r>
          </a:p>
          <a:p>
            <a:pPr marL="0" indent="0">
              <a:lnSpc>
                <a:spcPct val="100000"/>
              </a:lnSpc>
              <a:spcBef>
                <a:spcPts val="400"/>
              </a:spcBef>
              <a:buNone/>
            </a:pPr>
            <a:r>
              <a:rPr kumimoji="1" lang="en-US" altLang="ja-JP" sz="1800" b="1" dirty="0">
                <a:cs typeface="Calibri" panose="020F0502020204030204" pitchFamily="34" charset="0"/>
              </a:rPr>
              <a:t>Aims of the presentation</a:t>
            </a:r>
          </a:p>
          <a:p>
            <a:pPr>
              <a:lnSpc>
                <a:spcPct val="100000"/>
              </a:lnSpc>
              <a:spcBef>
                <a:spcPts val="400"/>
              </a:spcBef>
            </a:pPr>
            <a:r>
              <a:rPr lang="en-US" altLang="ja-JP" sz="1800" dirty="0">
                <a:cs typeface="Calibri" panose="020F0502020204030204" pitchFamily="34" charset="0"/>
              </a:rPr>
              <a:t>To promote understanding on the ICP, especially from the viewpoints of usefulness of results, efforts of data collection.</a:t>
            </a:r>
          </a:p>
          <a:p>
            <a:pPr>
              <a:lnSpc>
                <a:spcPct val="100000"/>
              </a:lnSpc>
              <a:spcBef>
                <a:spcPts val="400"/>
              </a:spcBef>
            </a:pPr>
            <a:r>
              <a:rPr lang="en-US" altLang="ja-JP" sz="1800" dirty="0">
                <a:cs typeface="Calibri" panose="020F0502020204030204" pitchFamily="34" charset="0"/>
              </a:rPr>
              <a:t>To discuss the challenges ahead for the ICP</a:t>
            </a:r>
          </a:p>
          <a:p>
            <a:pPr marL="0" indent="0">
              <a:lnSpc>
                <a:spcPct val="100000"/>
              </a:lnSpc>
              <a:spcBef>
                <a:spcPts val="400"/>
              </a:spcBef>
              <a:buNone/>
            </a:pPr>
            <a:r>
              <a:rPr kumimoji="1" lang="en-US" altLang="ja-JP" sz="1800" b="1" dirty="0">
                <a:cs typeface="Calibri" panose="020F0502020204030204" pitchFamily="34" charset="0"/>
              </a:rPr>
              <a:t>Main Messages</a:t>
            </a:r>
          </a:p>
          <a:p>
            <a:pPr>
              <a:lnSpc>
                <a:spcPct val="100000"/>
              </a:lnSpc>
              <a:spcBef>
                <a:spcPts val="400"/>
              </a:spcBef>
            </a:pPr>
            <a:r>
              <a:rPr lang="en-US" altLang="ja-JP" sz="1800" dirty="0">
                <a:cs typeface="Calibri" panose="020F0502020204030204" pitchFamily="34" charset="0"/>
              </a:rPr>
              <a:t>The ICP results are valuable. Let’s make best use.</a:t>
            </a:r>
          </a:p>
          <a:p>
            <a:pPr>
              <a:lnSpc>
                <a:spcPct val="100000"/>
              </a:lnSpc>
              <a:spcBef>
                <a:spcPts val="400"/>
              </a:spcBef>
            </a:pPr>
            <a:r>
              <a:rPr lang="en-US" altLang="ja-JP" sz="1800" dirty="0">
                <a:cs typeface="Calibri" panose="020F0502020204030204" pitchFamily="34" charset="0"/>
              </a:rPr>
              <a:t>Understand better the merits and limitations of the ICP results</a:t>
            </a:r>
          </a:p>
          <a:p>
            <a:pPr>
              <a:lnSpc>
                <a:spcPct val="100000"/>
              </a:lnSpc>
              <a:spcBef>
                <a:spcPts val="400"/>
              </a:spcBef>
            </a:pPr>
            <a:r>
              <a:rPr lang="en-US" altLang="ja-JP" sz="1800" dirty="0">
                <a:cs typeface="Calibri" panose="020F0502020204030204" pitchFamily="34" charset="0"/>
              </a:rPr>
              <a:t>Give support and suggestions to development of the international comparisons</a:t>
            </a: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3</a:t>
            </a:fld>
            <a:endParaRPr kumimoji="1" lang="ja-JP" altLang="en-US"/>
          </a:p>
        </p:txBody>
      </p:sp>
    </p:spTree>
    <p:extLst>
      <p:ext uri="{BB962C8B-B14F-4D97-AF65-F5344CB8AC3E}">
        <p14:creationId xmlns:p14="http://schemas.microsoft.com/office/powerpoint/2010/main" val="929510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2  Hospital Services</a:t>
            </a:r>
            <a:br>
              <a:rPr lang="en-US" altLang="ja-JP" sz="4000" dirty="0">
                <a:latin typeface="Calibri" panose="020F0502020204030204" pitchFamily="34" charset="0"/>
                <a:cs typeface="Calibri" panose="020F0502020204030204" pitchFamily="34" charset="0"/>
              </a:rPr>
            </a:br>
            <a:r>
              <a:rPr lang="en-US" altLang="ja-JP" sz="4000" dirty="0">
                <a:latin typeface="Calibri" panose="020F0502020204030204" pitchFamily="34" charset="0"/>
                <a:cs typeface="Calibri" panose="020F0502020204030204" pitchFamily="34" charset="0"/>
              </a:rPr>
              <a:t> - Case Types</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30</a:t>
            </a:fld>
            <a:endParaRPr kumimoji="1" lang="ja-JP" altLang="en-US"/>
          </a:p>
        </p:txBody>
      </p:sp>
      <p:sp>
        <p:nvSpPr>
          <p:cNvPr id="9" name="テキスト ボックス 8"/>
          <p:cNvSpPr txBox="1"/>
          <p:nvPr/>
        </p:nvSpPr>
        <p:spPr>
          <a:xfrm>
            <a:off x="743485" y="1661720"/>
            <a:ext cx="7853584" cy="4832092"/>
          </a:xfrm>
          <a:prstGeom prst="rect">
            <a:avLst/>
          </a:prstGeom>
          <a:noFill/>
        </p:spPr>
        <p:txBody>
          <a:bodyPr wrap="square" numCol="2" spcCol="324000" rtlCol="0">
            <a:spAutoFit/>
          </a:bodyPr>
          <a:lstStyle/>
          <a:p>
            <a:pPr marL="185738" indent="-185738"/>
            <a:r>
              <a:rPr kumimoji="1" lang="en-US" altLang="ja-JP" sz="1400" b="1" dirty="0"/>
              <a:t>Medical Services - Inpatient typical cases</a:t>
            </a:r>
          </a:p>
          <a:p>
            <a:pPr marL="185738" indent="-185738"/>
            <a:r>
              <a:rPr kumimoji="1" lang="en-US" altLang="ja-JP" sz="1400" dirty="0"/>
              <a:t>M01, Acute myocardial infarction</a:t>
            </a:r>
          </a:p>
          <a:p>
            <a:pPr marL="185738" indent="-185738"/>
            <a:r>
              <a:rPr kumimoji="1" lang="en-US" altLang="ja-JP" sz="1400" dirty="0"/>
              <a:t>M02, Angina pectoris</a:t>
            </a:r>
          </a:p>
          <a:p>
            <a:pPr marL="185738" indent="-185738"/>
            <a:r>
              <a:rPr kumimoji="1" lang="en-US" altLang="ja-JP" sz="1400" dirty="0"/>
              <a:t>M03, </a:t>
            </a:r>
            <a:r>
              <a:rPr kumimoji="1" lang="en-US" altLang="ja-JP" sz="1400" dirty="0" err="1"/>
              <a:t>Cholelitiasis</a:t>
            </a:r>
            <a:endParaRPr kumimoji="1" lang="en-US" altLang="ja-JP" sz="1400" dirty="0"/>
          </a:p>
          <a:p>
            <a:pPr marL="185738" indent="-185738"/>
            <a:r>
              <a:rPr kumimoji="1" lang="en-US" altLang="ja-JP" sz="1400" dirty="0"/>
              <a:t>M04, Heart failure</a:t>
            </a:r>
          </a:p>
          <a:p>
            <a:pPr marL="185738" indent="-185738"/>
            <a:r>
              <a:rPr kumimoji="1" lang="en-US" altLang="ja-JP" sz="1400" dirty="0"/>
              <a:t>M05, Malignant neoplasm of bronchus and lung</a:t>
            </a:r>
          </a:p>
          <a:p>
            <a:pPr marL="185738" indent="-185738"/>
            <a:r>
              <a:rPr kumimoji="1" lang="en-US" altLang="ja-JP" sz="1400" dirty="0"/>
              <a:t>M06, Normal delivery</a:t>
            </a:r>
          </a:p>
          <a:p>
            <a:pPr marL="185738" indent="-185738"/>
            <a:r>
              <a:rPr kumimoji="1" lang="en-US" altLang="ja-JP" sz="1400" dirty="0"/>
              <a:t>M07, Pneumonia</a:t>
            </a:r>
          </a:p>
          <a:p>
            <a:pPr marL="185738" indent="-185738"/>
            <a:r>
              <a:rPr kumimoji="1" lang="en-US" altLang="ja-JP" sz="1400" dirty="0"/>
              <a:t>M08, Chronic obstructive pulmonary disease</a:t>
            </a:r>
          </a:p>
          <a:p>
            <a:pPr marL="185738" indent="-185738"/>
            <a:r>
              <a:rPr kumimoji="1" lang="en-US" altLang="ja-JP" sz="1400" dirty="0"/>
              <a:t>M09, Acute bronchitis/bronchiolitis</a:t>
            </a:r>
          </a:p>
          <a:p>
            <a:pPr marL="185738" indent="-185738"/>
            <a:r>
              <a:rPr kumimoji="1" lang="en-US" altLang="ja-JP" sz="1400" dirty="0"/>
              <a:t>M10, Concussion</a:t>
            </a:r>
          </a:p>
          <a:p>
            <a:pPr marL="185738" indent="-185738"/>
            <a:r>
              <a:rPr kumimoji="1" lang="en-US" altLang="ja-JP" sz="1400" dirty="0"/>
              <a:t>M11, Multiple sclerosis</a:t>
            </a:r>
          </a:p>
          <a:p>
            <a:pPr marL="185738" indent="-185738"/>
            <a:endParaRPr kumimoji="1" lang="en-US" altLang="ja-JP" sz="1400" dirty="0"/>
          </a:p>
          <a:p>
            <a:pPr marL="185738" indent="-185738"/>
            <a:r>
              <a:rPr kumimoji="1" lang="en-US" altLang="ja-JP" sz="1400" b="1" dirty="0"/>
              <a:t>Surgical Services - Inpatient typical cases</a:t>
            </a:r>
          </a:p>
          <a:p>
            <a:pPr marL="185738" indent="-185738"/>
            <a:r>
              <a:rPr kumimoji="1" lang="en-US" altLang="ja-JP" sz="1400" dirty="0"/>
              <a:t>S01, Appendectomy</a:t>
            </a:r>
          </a:p>
          <a:p>
            <a:pPr marL="185738" indent="-185738"/>
            <a:r>
              <a:rPr kumimoji="1" lang="en-US" altLang="ja-JP" sz="1400" dirty="0"/>
              <a:t>S02, Caesarean section</a:t>
            </a:r>
          </a:p>
          <a:p>
            <a:pPr marL="185738" indent="-185738"/>
            <a:r>
              <a:rPr kumimoji="1" lang="en-US" altLang="ja-JP" sz="1400" dirty="0"/>
              <a:t>S03, Cholecystectomy</a:t>
            </a:r>
          </a:p>
          <a:p>
            <a:pPr marL="185738" indent="-185738"/>
            <a:r>
              <a:rPr kumimoji="1" lang="en-US" altLang="ja-JP" sz="1400" dirty="0"/>
              <a:t>S04, Colorectal resection</a:t>
            </a:r>
          </a:p>
          <a:p>
            <a:pPr marL="185738" indent="-185738"/>
            <a:r>
              <a:rPr kumimoji="1" lang="en-US" altLang="ja-JP" sz="1400" dirty="0"/>
              <a:t>S05, Coronary artery bypass graft</a:t>
            </a:r>
          </a:p>
          <a:p>
            <a:pPr marL="185738" indent="-185738"/>
            <a:r>
              <a:rPr kumimoji="1" lang="en-US" altLang="ja-JP" sz="1400" dirty="0"/>
              <a:t>S06, Discectomy</a:t>
            </a:r>
          </a:p>
          <a:p>
            <a:pPr marL="185738" indent="-185738"/>
            <a:r>
              <a:rPr kumimoji="1" lang="en-US" altLang="ja-JP" sz="1400" dirty="0"/>
              <a:t>S07, Endarterectomy: vessels of head and neck</a:t>
            </a:r>
          </a:p>
          <a:p>
            <a:pPr marL="185738" indent="-185738"/>
            <a:r>
              <a:rPr kumimoji="1" lang="en-US" altLang="ja-JP" sz="1400" dirty="0"/>
              <a:t>S08, Hip replacement: total and partial</a:t>
            </a:r>
          </a:p>
          <a:p>
            <a:pPr marL="185738" indent="-185738"/>
            <a:r>
              <a:rPr kumimoji="1" lang="en-US" altLang="ja-JP" sz="1400" dirty="0"/>
              <a:t>S09, Hysterectomy: abdominal and vaginal</a:t>
            </a:r>
          </a:p>
          <a:p>
            <a:pPr marL="185738" indent="-185738"/>
            <a:r>
              <a:rPr kumimoji="1" lang="en-US" altLang="ja-JP" sz="1400" dirty="0"/>
              <a:t>S10, Knee replacement</a:t>
            </a:r>
          </a:p>
          <a:p>
            <a:pPr marL="185738" indent="-185738"/>
            <a:r>
              <a:rPr kumimoji="1" lang="en-US" altLang="ja-JP" sz="1400" dirty="0"/>
              <a:t>S11, Mastectomy</a:t>
            </a:r>
          </a:p>
          <a:p>
            <a:pPr marL="185738" indent="-185738"/>
            <a:r>
              <a:rPr kumimoji="1" lang="en-US" altLang="ja-JP" sz="1400" dirty="0"/>
              <a:t>S12, Open prostatectomy</a:t>
            </a:r>
          </a:p>
          <a:p>
            <a:pPr marL="185738" indent="-185738"/>
            <a:r>
              <a:rPr kumimoji="1" lang="en-US" altLang="ja-JP" sz="1400" dirty="0"/>
              <a:t>S13, Percutaneous transluminal coronary      angioplasty (PTCA)</a:t>
            </a:r>
          </a:p>
          <a:p>
            <a:pPr marL="185738" indent="-185738"/>
            <a:r>
              <a:rPr kumimoji="1" lang="en-US" altLang="ja-JP" sz="1400" dirty="0"/>
              <a:t>S14, Peripheral vascular bypass</a:t>
            </a:r>
          </a:p>
          <a:p>
            <a:pPr marL="185738" indent="-185738"/>
            <a:r>
              <a:rPr kumimoji="1" lang="en-US" altLang="ja-JP" sz="1400" dirty="0"/>
              <a:t>S15, Repair of inguinal hernia</a:t>
            </a:r>
          </a:p>
          <a:p>
            <a:pPr marL="185738" indent="-185738"/>
            <a:r>
              <a:rPr kumimoji="1" lang="en-US" altLang="ja-JP" sz="1400" dirty="0"/>
              <a:t>S16, Thyroidectomy</a:t>
            </a:r>
          </a:p>
          <a:p>
            <a:pPr marL="185738" indent="-185738"/>
            <a:r>
              <a:rPr kumimoji="1" lang="en-US" altLang="ja-JP" sz="1400" dirty="0"/>
              <a:t>S17, Transurethral resection of prostate (TURP)</a:t>
            </a:r>
          </a:p>
          <a:p>
            <a:pPr marL="185738" indent="-185738"/>
            <a:r>
              <a:rPr kumimoji="1" lang="en-US" altLang="ja-JP" sz="1400" dirty="0"/>
              <a:t>S18, Arthroscopic excision of meniscus of knee</a:t>
            </a:r>
          </a:p>
          <a:p>
            <a:pPr marL="185738" indent="-185738"/>
            <a:r>
              <a:rPr kumimoji="1" lang="en-US" altLang="ja-JP" sz="1400" dirty="0"/>
              <a:t>S19, Cataract surgery</a:t>
            </a:r>
          </a:p>
          <a:p>
            <a:pPr marL="185738" indent="-185738"/>
            <a:r>
              <a:rPr kumimoji="1" lang="en-US" altLang="ja-JP" sz="1400" dirty="0"/>
              <a:t>S20, Ligation and stripping of varicose veins - lower limb</a:t>
            </a:r>
          </a:p>
          <a:p>
            <a:pPr marL="185738" indent="-185738"/>
            <a:r>
              <a:rPr kumimoji="1" lang="en-US" altLang="ja-JP" sz="1400" dirty="0"/>
              <a:t>S21, Tonsillectomy and/or adenoidectomy</a:t>
            </a:r>
          </a:p>
          <a:p>
            <a:pPr marL="185738" indent="-185738"/>
            <a:endParaRPr kumimoji="1" lang="en-US" altLang="ja-JP" sz="1400" dirty="0"/>
          </a:p>
          <a:p>
            <a:pPr marL="185738" indent="-185738"/>
            <a:r>
              <a:rPr kumimoji="1" lang="en-US" altLang="ja-JP" sz="1400" b="1" dirty="0"/>
              <a:t>Surgical Services - Day surgery/outpatient surgery</a:t>
            </a:r>
          </a:p>
          <a:p>
            <a:pPr marL="185738" indent="-185738"/>
            <a:r>
              <a:rPr kumimoji="1" lang="en-US" altLang="ja-JP" sz="1400" dirty="0"/>
              <a:t>S18, Arthroscopic excision of meniscus of knee</a:t>
            </a:r>
          </a:p>
          <a:p>
            <a:pPr marL="185738" indent="-185738"/>
            <a:r>
              <a:rPr kumimoji="1" lang="en-US" altLang="ja-JP" sz="1400" dirty="0"/>
              <a:t>S19, Cataract surgery</a:t>
            </a:r>
          </a:p>
          <a:p>
            <a:pPr marL="185738" indent="-185738"/>
            <a:r>
              <a:rPr kumimoji="1" lang="en-US" altLang="ja-JP" sz="1400" dirty="0"/>
              <a:t>S20, Ligation and stripping of varicose veins - lower limb</a:t>
            </a:r>
          </a:p>
          <a:p>
            <a:pPr marL="185738" indent="-185738"/>
            <a:r>
              <a:rPr kumimoji="1" lang="en-US" altLang="ja-JP" sz="1400" dirty="0"/>
              <a:t>S21, Tonsillectomy and/or adenoidectomy</a:t>
            </a:r>
          </a:p>
        </p:txBody>
      </p:sp>
    </p:spTree>
    <p:extLst>
      <p:ext uri="{BB962C8B-B14F-4D97-AF65-F5344CB8AC3E}">
        <p14:creationId xmlns:p14="http://schemas.microsoft.com/office/powerpoint/2010/main" val="1996258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3 Salaries of Government Employees – Types of Job</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31</a:t>
            </a:fld>
            <a:endParaRPr kumimoji="1" lang="ja-JP" altLang="en-US"/>
          </a:p>
        </p:txBody>
      </p:sp>
      <p:sp>
        <p:nvSpPr>
          <p:cNvPr id="3" name="正方形/長方形 2"/>
          <p:cNvSpPr/>
          <p:nvPr/>
        </p:nvSpPr>
        <p:spPr>
          <a:xfrm>
            <a:off x="4309353" y="1876778"/>
            <a:ext cx="4572000" cy="4247317"/>
          </a:xfrm>
          <a:prstGeom prst="rect">
            <a:avLst/>
          </a:prstGeom>
        </p:spPr>
        <p:txBody>
          <a:bodyPr>
            <a:spAutoFit/>
          </a:bodyPr>
          <a:lstStyle/>
          <a:p>
            <a:pPr marL="93663" indent="-93663">
              <a:lnSpc>
                <a:spcPts val="1800"/>
              </a:lnSpc>
            </a:pPr>
            <a:r>
              <a:rPr kumimoji="1" lang="en-US" altLang="ja-JP" dirty="0"/>
              <a:t>aa	Judge</a:t>
            </a:r>
          </a:p>
          <a:p>
            <a:pPr marL="93663" indent="-93663">
              <a:lnSpc>
                <a:spcPts val="1800"/>
              </a:lnSpc>
            </a:pPr>
            <a:r>
              <a:rPr kumimoji="1" lang="en-US" altLang="ja-JP" dirty="0"/>
              <a:t>ab	Law clerk</a:t>
            </a:r>
          </a:p>
          <a:p>
            <a:pPr marL="93663" indent="-93663">
              <a:lnSpc>
                <a:spcPts val="1800"/>
              </a:lnSpc>
            </a:pPr>
            <a:r>
              <a:rPr kumimoji="1" lang="en-US" altLang="ja-JP" dirty="0"/>
              <a:t>ac	Police </a:t>
            </a:r>
            <a:r>
              <a:rPr kumimoji="1" lang="en-US" altLang="ja-JP" dirty="0" smtClean="0"/>
              <a:t>inspector</a:t>
            </a:r>
            <a:endParaRPr kumimoji="1" lang="en-US" altLang="ja-JP" dirty="0"/>
          </a:p>
          <a:p>
            <a:pPr marL="93663" indent="-93663">
              <a:lnSpc>
                <a:spcPts val="1800"/>
              </a:lnSpc>
            </a:pPr>
            <a:r>
              <a:rPr kumimoji="1" lang="en-US" altLang="ja-JP" dirty="0"/>
              <a:t>ad	Police officer</a:t>
            </a:r>
          </a:p>
          <a:p>
            <a:pPr marL="93663" indent="-93663">
              <a:lnSpc>
                <a:spcPts val="1800"/>
              </a:lnSpc>
            </a:pPr>
            <a:r>
              <a:rPr kumimoji="1" lang="en-US" altLang="ja-JP" dirty="0"/>
              <a:t>ae	Firefighter</a:t>
            </a:r>
          </a:p>
          <a:p>
            <a:pPr marL="93663" indent="-93663">
              <a:lnSpc>
                <a:spcPts val="1800"/>
              </a:lnSpc>
            </a:pPr>
            <a:r>
              <a:rPr kumimoji="1" lang="en-US" altLang="ja-JP" dirty="0" err="1"/>
              <a:t>af</a:t>
            </a:r>
            <a:r>
              <a:rPr kumimoji="1" lang="en-US" altLang="ja-JP" dirty="0"/>
              <a:t>	Prison guard</a:t>
            </a:r>
          </a:p>
          <a:p>
            <a:pPr marL="93663" indent="-93663">
              <a:lnSpc>
                <a:spcPts val="1800"/>
              </a:lnSpc>
            </a:pPr>
            <a:endParaRPr kumimoji="1" lang="en-US" altLang="ja-JP" dirty="0"/>
          </a:p>
          <a:p>
            <a:pPr marL="93663" indent="-93663">
              <a:lnSpc>
                <a:spcPts val="1800"/>
              </a:lnSpc>
            </a:pPr>
            <a:r>
              <a:rPr kumimoji="1" lang="en-US" altLang="ja-JP" dirty="0" err="1"/>
              <a:t>ba</a:t>
            </a:r>
            <a:r>
              <a:rPr kumimoji="1" lang="en-US" altLang="ja-JP" dirty="0"/>
              <a:t>	Statistician</a:t>
            </a:r>
            <a:r>
              <a:rPr kumimoji="1" lang="en-US" altLang="ja-JP" dirty="0">
                <a:latin typeface="ＭＳ 明朝" panose="02020609040205080304" pitchFamily="17" charset="-128"/>
                <a:ea typeface="ＭＳ 明朝" panose="02020609040205080304" pitchFamily="17" charset="-128"/>
              </a:rPr>
              <a:t> </a:t>
            </a:r>
            <a:endParaRPr kumimoji="1" lang="en-US" altLang="ja-JP" dirty="0"/>
          </a:p>
          <a:p>
            <a:pPr marL="93663" indent="-93663">
              <a:lnSpc>
                <a:spcPts val="1800"/>
              </a:lnSpc>
            </a:pPr>
            <a:r>
              <a:rPr kumimoji="1" lang="en-US" altLang="ja-JP" dirty="0"/>
              <a:t>bb	Database administrator</a:t>
            </a:r>
          </a:p>
          <a:p>
            <a:pPr marL="93663" indent="-93663">
              <a:lnSpc>
                <a:spcPts val="1800"/>
              </a:lnSpc>
            </a:pPr>
            <a:r>
              <a:rPr kumimoji="1" lang="en-US" altLang="ja-JP" dirty="0" err="1"/>
              <a:t>bc</a:t>
            </a:r>
            <a:r>
              <a:rPr kumimoji="1" lang="en-US" altLang="ja-JP" dirty="0"/>
              <a:t>	Executive official</a:t>
            </a:r>
            <a:r>
              <a:rPr kumimoji="1" lang="en-US" altLang="ja-JP" dirty="0">
                <a:latin typeface="ＭＳ 明朝" panose="02020609040205080304" pitchFamily="17" charset="-128"/>
                <a:ea typeface="ＭＳ 明朝" panose="02020609040205080304" pitchFamily="17" charset="-128"/>
              </a:rPr>
              <a:t> </a:t>
            </a:r>
            <a:endParaRPr kumimoji="1" lang="en-US" altLang="ja-JP" dirty="0"/>
          </a:p>
          <a:p>
            <a:pPr marL="93663" indent="-93663">
              <a:lnSpc>
                <a:spcPts val="1800"/>
              </a:lnSpc>
            </a:pPr>
            <a:r>
              <a:rPr kumimoji="1" lang="en-US" altLang="ja-JP" dirty="0" err="1"/>
              <a:t>bd</a:t>
            </a:r>
            <a:r>
              <a:rPr kumimoji="1" lang="en-US" altLang="ja-JP" dirty="0"/>
              <a:t>	Customs inspector</a:t>
            </a:r>
          </a:p>
          <a:p>
            <a:pPr marL="93663" indent="-93663">
              <a:lnSpc>
                <a:spcPts val="1800"/>
              </a:lnSpc>
            </a:pPr>
            <a:r>
              <a:rPr kumimoji="1" lang="en-US" altLang="ja-JP" dirty="0"/>
              <a:t>be	Tax officer</a:t>
            </a:r>
            <a:r>
              <a:rPr kumimoji="1" lang="en-US" altLang="ja-JP" dirty="0">
                <a:latin typeface="ＭＳ 明朝" panose="02020609040205080304" pitchFamily="17" charset="-128"/>
                <a:ea typeface="ＭＳ 明朝" panose="02020609040205080304" pitchFamily="17" charset="-128"/>
              </a:rPr>
              <a:t> </a:t>
            </a:r>
            <a:endParaRPr kumimoji="1" lang="en-US" altLang="ja-JP" dirty="0"/>
          </a:p>
          <a:p>
            <a:pPr marL="93663" indent="-93663">
              <a:lnSpc>
                <a:spcPts val="1800"/>
              </a:lnSpc>
            </a:pPr>
            <a:r>
              <a:rPr kumimoji="1" lang="en-US" altLang="ja-JP" dirty="0"/>
              <a:t>bf	Computer operator</a:t>
            </a:r>
          </a:p>
          <a:p>
            <a:pPr marL="93663" indent="-93663">
              <a:lnSpc>
                <a:spcPts val="1800"/>
              </a:lnSpc>
            </a:pPr>
            <a:r>
              <a:rPr kumimoji="1" lang="en-US" altLang="ja-JP" dirty="0" err="1"/>
              <a:t>bg</a:t>
            </a:r>
            <a:r>
              <a:rPr kumimoji="1" lang="en-US" altLang="ja-JP" dirty="0"/>
              <a:t>	Secretary</a:t>
            </a:r>
          </a:p>
          <a:p>
            <a:pPr marL="93663" indent="-93663">
              <a:lnSpc>
                <a:spcPts val="1800"/>
              </a:lnSpc>
            </a:pPr>
            <a:r>
              <a:rPr kumimoji="1" lang="en-US" altLang="ja-JP" dirty="0" err="1"/>
              <a:t>bh</a:t>
            </a:r>
            <a:r>
              <a:rPr kumimoji="1" lang="en-US" altLang="ja-JP" dirty="0"/>
              <a:t>	Maintenance electrician</a:t>
            </a:r>
          </a:p>
          <a:p>
            <a:pPr marL="93663" indent="-93663">
              <a:lnSpc>
                <a:spcPts val="1800"/>
              </a:lnSpc>
            </a:pPr>
            <a:r>
              <a:rPr kumimoji="1" lang="en-US" altLang="ja-JP" dirty="0"/>
              <a:t>bi	Driver</a:t>
            </a:r>
          </a:p>
          <a:p>
            <a:pPr marL="93663" indent="-93663">
              <a:lnSpc>
                <a:spcPts val="1800"/>
              </a:lnSpc>
            </a:pPr>
            <a:r>
              <a:rPr kumimoji="1" lang="en-US" altLang="ja-JP" dirty="0" err="1"/>
              <a:t>bj</a:t>
            </a:r>
            <a:r>
              <a:rPr kumimoji="1" lang="en-US" altLang="ja-JP" dirty="0"/>
              <a:t>	Building caretaker</a:t>
            </a:r>
          </a:p>
          <a:p>
            <a:pPr marL="93663" indent="-93663">
              <a:lnSpc>
                <a:spcPts val="1800"/>
              </a:lnSpc>
            </a:pPr>
            <a:r>
              <a:rPr kumimoji="1" lang="en-US" altLang="ja-JP" dirty="0" err="1"/>
              <a:t>bk</a:t>
            </a:r>
            <a:r>
              <a:rPr kumimoji="1" lang="en-US" altLang="ja-JP" dirty="0"/>
              <a:t>	Cleaner</a:t>
            </a:r>
          </a:p>
        </p:txBody>
      </p:sp>
      <p:sp>
        <p:nvSpPr>
          <p:cNvPr id="6" name="正方形/長方形 5"/>
          <p:cNvSpPr/>
          <p:nvPr/>
        </p:nvSpPr>
        <p:spPr>
          <a:xfrm>
            <a:off x="466927" y="1890835"/>
            <a:ext cx="3774332" cy="3323987"/>
          </a:xfrm>
          <a:prstGeom prst="rect">
            <a:avLst/>
          </a:prstGeom>
        </p:spPr>
        <p:txBody>
          <a:bodyPr wrap="square">
            <a:spAutoFit/>
          </a:bodyPr>
          <a:lstStyle/>
          <a:p>
            <a:pPr marL="93663" indent="-93663">
              <a:lnSpc>
                <a:spcPts val="1800"/>
              </a:lnSpc>
            </a:pPr>
            <a:r>
              <a:rPr kumimoji="1" lang="en-US" altLang="ja-JP" b="1" u="sng" dirty="0"/>
              <a:t>Physicians</a:t>
            </a:r>
          </a:p>
          <a:p>
            <a:pPr marL="93663" indent="-93663">
              <a:lnSpc>
                <a:spcPts val="1800"/>
              </a:lnSpc>
            </a:pPr>
            <a:r>
              <a:rPr kumimoji="1" lang="en-US" altLang="ja-JP" dirty="0"/>
              <a:t>aa	Hospital doctor</a:t>
            </a:r>
          </a:p>
          <a:p>
            <a:pPr marL="93663" indent="-93663">
              <a:lnSpc>
                <a:spcPts val="1800"/>
              </a:lnSpc>
            </a:pPr>
            <a:r>
              <a:rPr kumimoji="1" lang="en-US" altLang="ja-JP" dirty="0"/>
              <a:t>ab	Specialist doctor</a:t>
            </a:r>
          </a:p>
          <a:p>
            <a:pPr marL="93663" indent="-93663">
              <a:lnSpc>
                <a:spcPts val="1800"/>
              </a:lnSpc>
            </a:pPr>
            <a:endParaRPr kumimoji="1" lang="en-US" altLang="ja-JP" b="1" u="sng" dirty="0"/>
          </a:p>
          <a:p>
            <a:pPr marL="93663" indent="-93663">
              <a:lnSpc>
                <a:spcPts val="1800"/>
              </a:lnSpc>
            </a:pPr>
            <a:r>
              <a:rPr kumimoji="1" lang="en-US" altLang="ja-JP" b="1" u="sng" dirty="0"/>
              <a:t>Nurses and other medical staff</a:t>
            </a:r>
          </a:p>
          <a:p>
            <a:pPr marL="93663" indent="-93663">
              <a:lnSpc>
                <a:spcPts val="1800"/>
              </a:lnSpc>
            </a:pPr>
            <a:r>
              <a:rPr kumimoji="1" lang="en-US" altLang="ja-JP" dirty="0"/>
              <a:t>aa	Hospital nurse (skill </a:t>
            </a:r>
            <a:r>
              <a:rPr kumimoji="1" lang="en-US" altLang="ja-JP" dirty="0" smtClean="0"/>
              <a:t>lev.4</a:t>
            </a:r>
            <a:r>
              <a:rPr kumimoji="1" lang="en-US" altLang="ja-JP" dirty="0"/>
              <a:t>)</a:t>
            </a:r>
          </a:p>
          <a:p>
            <a:pPr marL="93663" indent="-93663">
              <a:lnSpc>
                <a:spcPts val="1800"/>
              </a:lnSpc>
            </a:pPr>
            <a:r>
              <a:rPr kumimoji="1" lang="en-US" altLang="ja-JP" dirty="0"/>
              <a:t>ab	Hospital nurse (skill lev.3)</a:t>
            </a:r>
          </a:p>
          <a:p>
            <a:pPr marL="93663" indent="-93663">
              <a:lnSpc>
                <a:spcPts val="1800"/>
              </a:lnSpc>
            </a:pPr>
            <a:r>
              <a:rPr kumimoji="1" lang="en-US" altLang="ja-JP" dirty="0"/>
              <a:t>ac	Laboratory assistant</a:t>
            </a:r>
          </a:p>
          <a:p>
            <a:pPr marL="93663" indent="-93663">
              <a:lnSpc>
                <a:spcPts val="1800"/>
              </a:lnSpc>
            </a:pPr>
            <a:r>
              <a:rPr kumimoji="1" lang="en-US" altLang="ja-JP" dirty="0"/>
              <a:t>ad	Nursing aide (clinic or hospital)</a:t>
            </a:r>
          </a:p>
          <a:p>
            <a:pPr marL="93663" indent="-93663">
              <a:lnSpc>
                <a:spcPts val="1800"/>
              </a:lnSpc>
            </a:pPr>
            <a:endParaRPr kumimoji="1" lang="en-US" altLang="ja-JP" b="1" u="sng" dirty="0"/>
          </a:p>
          <a:p>
            <a:pPr marL="93663" indent="-93663">
              <a:lnSpc>
                <a:spcPts val="1800"/>
              </a:lnSpc>
            </a:pPr>
            <a:r>
              <a:rPr kumimoji="1" lang="en-US" altLang="ja-JP" b="1" u="sng" dirty="0"/>
              <a:t>Non-medical staff</a:t>
            </a:r>
          </a:p>
          <a:p>
            <a:pPr marL="93663" indent="-93663">
              <a:lnSpc>
                <a:spcPts val="1800"/>
              </a:lnSpc>
            </a:pPr>
            <a:r>
              <a:rPr kumimoji="1" lang="en-US" altLang="ja-JP" dirty="0"/>
              <a:t>aa	Executive official</a:t>
            </a:r>
          </a:p>
          <a:p>
            <a:pPr marL="93663" indent="-93663">
              <a:lnSpc>
                <a:spcPts val="1800"/>
              </a:lnSpc>
            </a:pPr>
            <a:r>
              <a:rPr kumimoji="1" lang="en-US" altLang="ja-JP" dirty="0"/>
              <a:t>ab	Secretary</a:t>
            </a:r>
          </a:p>
          <a:p>
            <a:pPr marL="93663" indent="-93663">
              <a:lnSpc>
                <a:spcPts val="1800"/>
              </a:lnSpc>
            </a:pPr>
            <a:r>
              <a:rPr kumimoji="1" lang="en-US" altLang="ja-JP" dirty="0"/>
              <a:t>ac	Cleaner</a:t>
            </a:r>
          </a:p>
        </p:txBody>
      </p:sp>
    </p:spTree>
    <p:extLst>
      <p:ext uri="{BB962C8B-B14F-4D97-AF65-F5344CB8AC3E}">
        <p14:creationId xmlns:p14="http://schemas.microsoft.com/office/powerpoint/2010/main" val="403930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dirty="0">
                <a:latin typeface="Calibri" panose="020F0502020204030204" pitchFamily="34" charset="0"/>
                <a:cs typeface="Calibri" panose="020F0502020204030204" pitchFamily="34" charset="0"/>
              </a:rPr>
              <a:t>Annex 4  Abbreviations</a:t>
            </a:r>
            <a:endParaRPr kumimoji="1" lang="ja-JP" altLang="en-US" sz="4000" dirty="0">
              <a:latin typeface="Calibri" panose="020F0502020204030204" pitchFamily="34" charset="0"/>
              <a:cs typeface="Calibri" panose="020F0502020204030204" pitchFamily="34" charset="0"/>
            </a:endParaRPr>
          </a:p>
        </p:txBody>
      </p:sp>
      <p:sp>
        <p:nvSpPr>
          <p:cNvPr id="4" name="スライド番号プレースホルダー 3"/>
          <p:cNvSpPr>
            <a:spLocks noGrp="1"/>
          </p:cNvSpPr>
          <p:nvPr>
            <p:ph type="sldNum" sz="quarter" idx="12"/>
          </p:nvPr>
        </p:nvSpPr>
        <p:spPr/>
        <p:txBody>
          <a:bodyPr/>
          <a:lstStyle/>
          <a:p>
            <a:fld id="{274CBBA6-74E1-473D-940D-B18CDA09ADD9}" type="slidenum">
              <a:rPr kumimoji="1" lang="ja-JP" altLang="en-US" smtClean="0"/>
              <a:t>32</a:t>
            </a:fld>
            <a:endParaRPr kumimoji="1" lang="ja-JP" altLang="en-US"/>
          </a:p>
        </p:txBody>
      </p:sp>
      <p:sp>
        <p:nvSpPr>
          <p:cNvPr id="5" name="コンテンツ プレースホルダー 4"/>
          <p:cNvSpPr>
            <a:spLocks noGrp="1"/>
          </p:cNvSpPr>
          <p:nvPr>
            <p:ph idx="1"/>
          </p:nvPr>
        </p:nvSpPr>
        <p:spPr>
          <a:xfrm>
            <a:off x="628650" y="1825624"/>
            <a:ext cx="7886700" cy="4421351"/>
          </a:xfrm>
        </p:spPr>
        <p:txBody>
          <a:bodyPr numCol="3" spcCol="180000">
            <a:noAutofit/>
          </a:bodyPr>
          <a:lstStyle/>
          <a:p>
            <a:pPr marL="179388" indent="-179388">
              <a:lnSpc>
                <a:spcPct val="80000"/>
              </a:lnSpc>
              <a:spcBef>
                <a:spcPts val="600"/>
              </a:spcBef>
              <a:buNone/>
            </a:pPr>
            <a:r>
              <a:rPr lang="en-US" altLang="ja-JP" sz="1400" dirty="0"/>
              <a:t>AIC  Actual Individual Consumption </a:t>
            </a:r>
          </a:p>
          <a:p>
            <a:pPr marL="179388" indent="-179388">
              <a:lnSpc>
                <a:spcPct val="80000"/>
              </a:lnSpc>
              <a:spcBef>
                <a:spcPts val="600"/>
              </a:spcBef>
              <a:buNone/>
            </a:pPr>
            <a:r>
              <a:rPr lang="en-US" altLang="ja-JP" sz="1400" dirty="0"/>
              <a:t>COICOP  Classification of Individual Consumption According to Purpose </a:t>
            </a:r>
          </a:p>
          <a:p>
            <a:pPr marL="179388" indent="-179388">
              <a:lnSpc>
                <a:spcPct val="80000"/>
              </a:lnSpc>
              <a:spcBef>
                <a:spcPts val="600"/>
              </a:spcBef>
              <a:buNone/>
            </a:pPr>
            <a:r>
              <a:rPr lang="en-US" altLang="ja-JP" sz="1400" dirty="0"/>
              <a:t>COFOG  Classification of the Functions of Government </a:t>
            </a:r>
          </a:p>
          <a:p>
            <a:pPr marL="179388" indent="-179388">
              <a:lnSpc>
                <a:spcPct val="80000"/>
              </a:lnSpc>
              <a:spcBef>
                <a:spcPts val="600"/>
              </a:spcBef>
              <a:buNone/>
            </a:pPr>
            <a:r>
              <a:rPr lang="en-US" altLang="ja-JP" sz="1400" dirty="0"/>
              <a:t>COPNI  Classification of the Purposes of Non-Profit Institutions Serving Households </a:t>
            </a:r>
          </a:p>
          <a:p>
            <a:pPr marL="179388" indent="-179388">
              <a:lnSpc>
                <a:spcPct val="80000"/>
              </a:lnSpc>
              <a:spcBef>
                <a:spcPts val="600"/>
              </a:spcBef>
              <a:buNone/>
            </a:pPr>
            <a:r>
              <a:rPr lang="en-US" altLang="ja-JP" sz="1400" dirty="0"/>
              <a:t>CPA  Classification of Products by Activity </a:t>
            </a:r>
          </a:p>
          <a:p>
            <a:pPr marL="179388" indent="-179388">
              <a:lnSpc>
                <a:spcPct val="80000"/>
              </a:lnSpc>
              <a:spcBef>
                <a:spcPts val="600"/>
              </a:spcBef>
              <a:buNone/>
            </a:pPr>
            <a:r>
              <a:rPr lang="en-US" altLang="ja-JP" sz="1400" dirty="0"/>
              <a:t>CPD  Country Product Dummy (method) </a:t>
            </a:r>
          </a:p>
          <a:p>
            <a:pPr marL="179388" indent="-179388">
              <a:lnSpc>
                <a:spcPct val="80000"/>
              </a:lnSpc>
              <a:spcBef>
                <a:spcPts val="600"/>
              </a:spcBef>
              <a:buNone/>
            </a:pPr>
            <a:r>
              <a:rPr lang="en-US" altLang="ja-JP" sz="1400" dirty="0"/>
              <a:t>CPI  Consumer Price Index </a:t>
            </a:r>
          </a:p>
          <a:p>
            <a:pPr marL="179388" indent="-179388">
              <a:lnSpc>
                <a:spcPct val="80000"/>
              </a:lnSpc>
              <a:spcBef>
                <a:spcPts val="600"/>
              </a:spcBef>
              <a:buNone/>
            </a:pPr>
            <a:r>
              <a:rPr lang="en-US" altLang="ja-JP" sz="1400" dirty="0"/>
              <a:t>ECP  European Comparison </a:t>
            </a:r>
            <a:r>
              <a:rPr lang="en-US" altLang="ja-JP" sz="1400" dirty="0" err="1"/>
              <a:t>Programme</a:t>
            </a:r>
            <a:r>
              <a:rPr lang="en-US" altLang="ja-JP" sz="1400" dirty="0"/>
              <a:t> </a:t>
            </a:r>
          </a:p>
          <a:p>
            <a:pPr marL="179388" indent="-179388">
              <a:lnSpc>
                <a:spcPct val="80000"/>
              </a:lnSpc>
              <a:spcBef>
                <a:spcPts val="600"/>
              </a:spcBef>
              <a:buNone/>
            </a:pPr>
            <a:r>
              <a:rPr lang="en-US" altLang="ja-JP" sz="1400" dirty="0"/>
              <a:t>EKS  </a:t>
            </a:r>
            <a:r>
              <a:rPr lang="en-US" altLang="ja-JP" sz="1400" dirty="0" err="1"/>
              <a:t>Èltetö-Köves-Szulc</a:t>
            </a:r>
            <a:r>
              <a:rPr lang="en-US" altLang="ja-JP" sz="1400" dirty="0"/>
              <a:t> (method) </a:t>
            </a:r>
          </a:p>
          <a:p>
            <a:pPr marL="179388" indent="-179388">
              <a:lnSpc>
                <a:spcPct val="80000"/>
              </a:lnSpc>
              <a:spcBef>
                <a:spcPts val="600"/>
              </a:spcBef>
              <a:buNone/>
            </a:pPr>
            <a:r>
              <a:rPr lang="en-US" altLang="ja-JP" sz="1400" dirty="0"/>
              <a:t>EKS-S  </a:t>
            </a:r>
            <a:r>
              <a:rPr lang="en-US" altLang="ja-JP" sz="1400" dirty="0" err="1"/>
              <a:t>Èltetö-Köves-Szulc-Sergeev</a:t>
            </a:r>
            <a:r>
              <a:rPr lang="en-US" altLang="ja-JP" sz="1400" dirty="0"/>
              <a:t> (method) </a:t>
            </a:r>
          </a:p>
          <a:p>
            <a:pPr marL="179388" indent="-179388">
              <a:lnSpc>
                <a:spcPct val="80000"/>
              </a:lnSpc>
              <a:spcBef>
                <a:spcPts val="600"/>
              </a:spcBef>
              <a:buNone/>
            </a:pPr>
            <a:r>
              <a:rPr lang="en-US" altLang="ja-JP" sz="1400" dirty="0"/>
              <a:t>ESA  European System of </a:t>
            </a:r>
          </a:p>
          <a:p>
            <a:pPr marL="179388" indent="-179388">
              <a:lnSpc>
                <a:spcPct val="80000"/>
              </a:lnSpc>
              <a:spcBef>
                <a:spcPts val="600"/>
              </a:spcBef>
              <a:buNone/>
            </a:pPr>
            <a:r>
              <a:rPr lang="en-US" altLang="ja-JP" sz="1400" dirty="0"/>
              <a:t>FTE  Full-time equivalent </a:t>
            </a:r>
          </a:p>
          <a:p>
            <a:pPr marL="179388" indent="-179388">
              <a:lnSpc>
                <a:spcPct val="80000"/>
              </a:lnSpc>
              <a:spcBef>
                <a:spcPts val="600"/>
              </a:spcBef>
              <a:buNone/>
            </a:pPr>
            <a:r>
              <a:rPr lang="en-US" altLang="ja-JP" sz="1400" dirty="0"/>
              <a:t>GDP  Gross Domestic Product </a:t>
            </a:r>
          </a:p>
          <a:p>
            <a:pPr marL="179388" indent="-179388">
              <a:lnSpc>
                <a:spcPct val="80000"/>
              </a:lnSpc>
              <a:spcBef>
                <a:spcPts val="600"/>
              </a:spcBef>
              <a:buNone/>
            </a:pPr>
            <a:r>
              <a:rPr lang="en-US" altLang="ja-JP" sz="1400" dirty="0"/>
              <a:t>GEKS  Gini- </a:t>
            </a:r>
            <a:r>
              <a:rPr lang="en-US" altLang="ja-JP" sz="1400" dirty="0" err="1"/>
              <a:t>Èltetö-Köves-Szulc</a:t>
            </a:r>
            <a:r>
              <a:rPr lang="en-US" altLang="ja-JP" sz="1400" dirty="0"/>
              <a:t> (method) </a:t>
            </a:r>
          </a:p>
          <a:p>
            <a:pPr marL="179388" indent="-179388">
              <a:lnSpc>
                <a:spcPct val="80000"/>
              </a:lnSpc>
              <a:spcBef>
                <a:spcPts val="600"/>
              </a:spcBef>
              <a:buNone/>
            </a:pPr>
            <a:r>
              <a:rPr lang="en-US" altLang="ja-JP" sz="1400" dirty="0"/>
              <a:t>GK   Geary </a:t>
            </a:r>
            <a:r>
              <a:rPr lang="en-US" altLang="ja-JP" sz="1400" dirty="0" err="1"/>
              <a:t>Khamis</a:t>
            </a:r>
            <a:r>
              <a:rPr lang="en-US" altLang="ja-JP" sz="1400" dirty="0"/>
              <a:t> (method) </a:t>
            </a:r>
          </a:p>
          <a:p>
            <a:pPr marL="179388" indent="-179388">
              <a:lnSpc>
                <a:spcPct val="80000"/>
              </a:lnSpc>
              <a:spcBef>
                <a:spcPts val="600"/>
              </a:spcBef>
              <a:buNone/>
            </a:pPr>
            <a:r>
              <a:rPr lang="en-US" altLang="ja-JP" sz="1400" dirty="0"/>
              <a:t>GFCF  Gross Fixed Capital Formation </a:t>
            </a:r>
          </a:p>
          <a:p>
            <a:pPr marL="179388" indent="-179388">
              <a:lnSpc>
                <a:spcPct val="80000"/>
              </a:lnSpc>
              <a:spcBef>
                <a:spcPts val="600"/>
              </a:spcBef>
              <a:buNone/>
            </a:pPr>
            <a:r>
              <a:rPr lang="en-US" altLang="ja-JP" sz="1400" dirty="0"/>
              <a:t>HICP  </a:t>
            </a:r>
            <a:r>
              <a:rPr lang="en-US" altLang="ja-JP" sz="1400" dirty="0" err="1"/>
              <a:t>Harmonised</a:t>
            </a:r>
            <a:r>
              <a:rPr lang="en-US" altLang="ja-JP" sz="1400" dirty="0"/>
              <a:t> Index of Consumer Prices </a:t>
            </a:r>
          </a:p>
          <a:p>
            <a:pPr marL="179388" indent="-179388">
              <a:lnSpc>
                <a:spcPct val="80000"/>
              </a:lnSpc>
              <a:spcBef>
                <a:spcPts val="600"/>
              </a:spcBef>
              <a:buNone/>
            </a:pPr>
            <a:r>
              <a:rPr lang="en-US" altLang="ja-JP" sz="1400" dirty="0"/>
              <a:t>ICP  International Comparison </a:t>
            </a:r>
            <a:r>
              <a:rPr lang="en-US" altLang="ja-JP" sz="1400" dirty="0" err="1"/>
              <a:t>Programme</a:t>
            </a:r>
            <a:r>
              <a:rPr lang="en-US" altLang="ja-JP" sz="1400" dirty="0"/>
              <a:t> </a:t>
            </a:r>
          </a:p>
          <a:p>
            <a:pPr marL="179388" indent="-179388">
              <a:lnSpc>
                <a:spcPct val="80000"/>
              </a:lnSpc>
              <a:spcBef>
                <a:spcPts val="600"/>
              </a:spcBef>
              <a:buNone/>
            </a:pPr>
            <a:r>
              <a:rPr lang="en-US" altLang="ja-JP" sz="1400" dirty="0"/>
              <a:t>ICD  International Classification of Diseases </a:t>
            </a:r>
          </a:p>
          <a:p>
            <a:pPr marL="179388" indent="-179388">
              <a:lnSpc>
                <a:spcPct val="80000"/>
              </a:lnSpc>
              <a:spcBef>
                <a:spcPts val="600"/>
              </a:spcBef>
              <a:buNone/>
            </a:pPr>
            <a:r>
              <a:rPr lang="en-US" altLang="ja-JP" sz="1400" dirty="0"/>
              <a:t>IMF  International Monetary Fund </a:t>
            </a:r>
          </a:p>
          <a:p>
            <a:pPr marL="179388" indent="-179388">
              <a:lnSpc>
                <a:spcPct val="80000"/>
              </a:lnSpc>
              <a:spcBef>
                <a:spcPts val="600"/>
              </a:spcBef>
              <a:buNone/>
            </a:pPr>
            <a:r>
              <a:rPr lang="en-US" altLang="ja-JP" sz="1400" dirty="0"/>
              <a:t>ISCED  International Standard Classification of Education</a:t>
            </a:r>
          </a:p>
          <a:p>
            <a:pPr marL="179388" indent="-179388">
              <a:lnSpc>
                <a:spcPct val="80000"/>
              </a:lnSpc>
              <a:spcBef>
                <a:spcPts val="600"/>
              </a:spcBef>
              <a:buNone/>
            </a:pPr>
            <a:r>
              <a:rPr lang="en-US" altLang="ja-JP" sz="1400" dirty="0"/>
              <a:t>ISCO  International Standard Classifications of Occupations</a:t>
            </a:r>
          </a:p>
          <a:p>
            <a:pPr marL="179388" indent="-179388">
              <a:lnSpc>
                <a:spcPct val="80000"/>
              </a:lnSpc>
              <a:spcBef>
                <a:spcPts val="600"/>
              </a:spcBef>
              <a:buNone/>
            </a:pPr>
            <a:r>
              <a:rPr lang="en-US" altLang="ja-JP" sz="1400" dirty="0"/>
              <a:t>NACE  Nomenclature Générale des </a:t>
            </a:r>
            <a:r>
              <a:rPr lang="en-US" altLang="ja-JP" sz="1400" dirty="0" err="1"/>
              <a:t>Activités</a:t>
            </a:r>
            <a:r>
              <a:rPr lang="en-US" altLang="ja-JP" sz="1400" dirty="0"/>
              <a:t> </a:t>
            </a:r>
            <a:r>
              <a:rPr lang="en-US" altLang="ja-JP" sz="1400" dirty="0" err="1"/>
              <a:t>Economiques</a:t>
            </a:r>
            <a:r>
              <a:rPr lang="en-US" altLang="ja-JP" sz="1400" dirty="0"/>
              <a:t> </a:t>
            </a:r>
            <a:r>
              <a:rPr lang="en-US" altLang="ja-JP" sz="1400" dirty="0" err="1"/>
              <a:t>dans</a:t>
            </a:r>
            <a:r>
              <a:rPr lang="en-US" altLang="ja-JP" sz="1400" dirty="0"/>
              <a:t> les </a:t>
            </a:r>
            <a:r>
              <a:rPr lang="en-US" altLang="ja-JP" sz="1400" dirty="0" err="1"/>
              <a:t>Communautés</a:t>
            </a:r>
            <a:r>
              <a:rPr lang="en-US" altLang="ja-JP" sz="1400" dirty="0"/>
              <a:t> </a:t>
            </a:r>
          </a:p>
          <a:p>
            <a:pPr marL="179388" indent="-179388">
              <a:lnSpc>
                <a:spcPct val="80000"/>
              </a:lnSpc>
              <a:spcBef>
                <a:spcPts val="600"/>
              </a:spcBef>
              <a:buNone/>
            </a:pPr>
            <a:r>
              <a:rPr lang="en-US" altLang="ja-JP" sz="1400" dirty="0"/>
              <a:t>NPISH  Non-Profit Making Institution Serving Households </a:t>
            </a:r>
          </a:p>
          <a:p>
            <a:pPr marL="179388" indent="-179388">
              <a:lnSpc>
                <a:spcPct val="80000"/>
              </a:lnSpc>
              <a:spcBef>
                <a:spcPts val="600"/>
              </a:spcBef>
              <a:buNone/>
            </a:pPr>
            <a:r>
              <a:rPr lang="en-US" altLang="ja-JP" sz="1400" dirty="0"/>
              <a:t>NSI  National Statistics Institute </a:t>
            </a:r>
          </a:p>
          <a:p>
            <a:pPr marL="179388" indent="-179388">
              <a:lnSpc>
                <a:spcPct val="80000"/>
              </a:lnSpc>
              <a:spcBef>
                <a:spcPts val="600"/>
              </a:spcBef>
              <a:buNone/>
            </a:pPr>
            <a:r>
              <a:rPr lang="en-US" altLang="ja-JP" sz="1400" dirty="0"/>
              <a:t>PLI  Price Level Index </a:t>
            </a:r>
          </a:p>
          <a:p>
            <a:pPr marL="179388" indent="-179388">
              <a:lnSpc>
                <a:spcPct val="80000"/>
              </a:lnSpc>
              <a:spcBef>
                <a:spcPts val="600"/>
              </a:spcBef>
              <a:buNone/>
            </a:pPr>
            <a:r>
              <a:rPr lang="en-US" altLang="ja-JP" sz="1400" dirty="0"/>
              <a:t>PPP  Purchasing Power Parity </a:t>
            </a:r>
          </a:p>
          <a:p>
            <a:pPr marL="179388" indent="-179388">
              <a:lnSpc>
                <a:spcPct val="80000"/>
              </a:lnSpc>
              <a:spcBef>
                <a:spcPts val="600"/>
              </a:spcBef>
              <a:buNone/>
            </a:pPr>
            <a:r>
              <a:rPr lang="en-US" altLang="ja-JP" sz="1400" dirty="0"/>
              <a:t>SNA 93  System of National Accounts 1993 </a:t>
            </a:r>
          </a:p>
          <a:p>
            <a:pPr marL="179388" indent="-179388">
              <a:lnSpc>
                <a:spcPct val="80000"/>
              </a:lnSpc>
              <a:spcBef>
                <a:spcPts val="600"/>
              </a:spcBef>
              <a:buNone/>
            </a:pPr>
            <a:r>
              <a:rPr lang="en-US" altLang="ja-JP" sz="1400" dirty="0"/>
              <a:t>SNA 2008  System of National Accounts 2008 </a:t>
            </a:r>
          </a:p>
          <a:p>
            <a:pPr marL="179388" indent="-179388">
              <a:lnSpc>
                <a:spcPct val="80000"/>
              </a:lnSpc>
              <a:spcBef>
                <a:spcPts val="600"/>
              </a:spcBef>
              <a:buNone/>
            </a:pPr>
            <a:r>
              <a:rPr lang="en-US" altLang="ja-JP" sz="1400" dirty="0"/>
              <a:t>SPD  Structured Product Description </a:t>
            </a:r>
          </a:p>
          <a:p>
            <a:pPr marL="179388" indent="-179388">
              <a:lnSpc>
                <a:spcPct val="80000"/>
              </a:lnSpc>
              <a:spcBef>
                <a:spcPts val="600"/>
              </a:spcBef>
              <a:buNone/>
            </a:pPr>
            <a:r>
              <a:rPr lang="en-US" altLang="ja-JP" sz="1400" dirty="0"/>
              <a:t>VAT  Value Added Tax </a:t>
            </a:r>
          </a:p>
        </p:txBody>
      </p:sp>
    </p:spTree>
    <p:extLst>
      <p:ext uri="{BB962C8B-B14F-4D97-AF65-F5344CB8AC3E}">
        <p14:creationId xmlns:p14="http://schemas.microsoft.com/office/powerpoint/2010/main" val="186374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grpSp>
        <p:nvGrpSpPr>
          <p:cNvPr id="79" name="グループ化 78"/>
          <p:cNvGrpSpPr/>
          <p:nvPr/>
        </p:nvGrpSpPr>
        <p:grpSpPr>
          <a:xfrm>
            <a:off x="896630" y="3333403"/>
            <a:ext cx="7347894" cy="2397503"/>
            <a:chOff x="947967" y="1726798"/>
            <a:chExt cx="7347894" cy="2397503"/>
          </a:xfrm>
        </p:grpSpPr>
        <p:cxnSp>
          <p:nvCxnSpPr>
            <p:cNvPr id="5" name="直線コネクタ 4"/>
            <p:cNvCxnSpPr/>
            <p:nvPr/>
          </p:nvCxnSpPr>
          <p:spPr>
            <a:xfrm>
              <a:off x="1692067" y="2751746"/>
              <a:ext cx="6484524" cy="0"/>
            </a:xfrm>
            <a:prstGeom prst="line">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3151048" y="3617642"/>
              <a:ext cx="5144813" cy="18160"/>
            </a:xfrm>
            <a:prstGeom prst="line">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フリーフォーム: 図形 12"/>
            <p:cNvSpPr/>
            <p:nvPr/>
          </p:nvSpPr>
          <p:spPr>
            <a:xfrm>
              <a:off x="2607953" y="2738495"/>
              <a:ext cx="546931" cy="897420"/>
            </a:xfrm>
            <a:custGeom>
              <a:avLst/>
              <a:gdLst>
                <a:gd name="connsiteX0" fmla="*/ 0 w 546931"/>
                <a:gd name="connsiteY0" fmla="*/ 0 h 880329"/>
                <a:gd name="connsiteX1" fmla="*/ 230736 w 546931"/>
                <a:gd name="connsiteY1" fmla="*/ 205099 h 880329"/>
                <a:gd name="connsiteX2" fmla="*/ 384561 w 546931"/>
                <a:gd name="connsiteY2" fmla="*/ 769122 h 880329"/>
                <a:gd name="connsiteX3" fmla="*/ 546931 w 546931"/>
                <a:gd name="connsiteY3" fmla="*/ 880217 h 880329"/>
              </a:gdLst>
              <a:ahLst/>
              <a:cxnLst>
                <a:cxn ang="0">
                  <a:pos x="connsiteX0" y="connsiteY0"/>
                </a:cxn>
                <a:cxn ang="0">
                  <a:pos x="connsiteX1" y="connsiteY1"/>
                </a:cxn>
                <a:cxn ang="0">
                  <a:pos x="connsiteX2" y="connsiteY2"/>
                </a:cxn>
                <a:cxn ang="0">
                  <a:pos x="connsiteX3" y="connsiteY3"/>
                </a:cxn>
              </a:cxnLst>
              <a:rect l="l" t="t" r="r" b="b"/>
              <a:pathLst>
                <a:path w="546931" h="880329">
                  <a:moveTo>
                    <a:pt x="0" y="0"/>
                  </a:moveTo>
                  <a:cubicBezTo>
                    <a:pt x="83321" y="38456"/>
                    <a:pt x="166643" y="76912"/>
                    <a:pt x="230736" y="205099"/>
                  </a:cubicBezTo>
                  <a:cubicBezTo>
                    <a:pt x="294830" y="333286"/>
                    <a:pt x="331862" y="656602"/>
                    <a:pt x="384561" y="769122"/>
                  </a:cubicBezTo>
                  <a:cubicBezTo>
                    <a:pt x="437260" y="881642"/>
                    <a:pt x="492095" y="880929"/>
                    <a:pt x="546931" y="880217"/>
                  </a:cubicBez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2133599" y="2751747"/>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17" name="楕円 16"/>
            <p:cNvSpPr/>
            <p:nvPr/>
          </p:nvSpPr>
          <p:spPr>
            <a:xfrm>
              <a:off x="1466781" y="2645729"/>
              <a:ext cx="225286" cy="229993"/>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524539" y="2751746"/>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79445" y="2915479"/>
              <a:ext cx="728869" cy="400110"/>
            </a:xfrm>
            <a:prstGeom prst="rect">
              <a:avLst/>
            </a:prstGeom>
            <a:noFill/>
          </p:spPr>
          <p:txBody>
            <a:bodyPr wrap="square" rtlCol="0">
              <a:spAutoFit/>
            </a:bodyPr>
            <a:lstStyle/>
            <a:p>
              <a:r>
                <a:rPr kumimoji="1" lang="en-US" altLang="ja-JP" sz="2000" b="1" dirty="0"/>
                <a:t>1970</a:t>
              </a:r>
              <a:endParaRPr kumimoji="1" lang="ja-JP" altLang="en-US" sz="2000" b="1" dirty="0"/>
            </a:p>
          </p:txBody>
        </p:sp>
        <p:sp>
          <p:nvSpPr>
            <p:cNvPr id="20" name="テキスト ボックス 19"/>
            <p:cNvSpPr txBox="1"/>
            <p:nvPr/>
          </p:nvSpPr>
          <p:spPr>
            <a:xfrm>
              <a:off x="2298815" y="2909621"/>
              <a:ext cx="563655" cy="400110"/>
            </a:xfrm>
            <a:prstGeom prst="rect">
              <a:avLst/>
            </a:prstGeom>
            <a:noFill/>
          </p:spPr>
          <p:txBody>
            <a:bodyPr wrap="square" rtlCol="0">
              <a:spAutoFit/>
            </a:bodyPr>
            <a:lstStyle/>
            <a:p>
              <a:r>
                <a:rPr kumimoji="1" lang="en-US" altLang="ja-JP" sz="2000" b="1" dirty="0"/>
                <a:t>75</a:t>
              </a:r>
              <a:endParaRPr kumimoji="1" lang="ja-JP" altLang="en-US" sz="2000" b="1" dirty="0"/>
            </a:p>
          </p:txBody>
        </p:sp>
        <p:sp>
          <p:nvSpPr>
            <p:cNvPr id="21" name="テキスト ボックス 20"/>
            <p:cNvSpPr txBox="1"/>
            <p:nvPr/>
          </p:nvSpPr>
          <p:spPr>
            <a:xfrm>
              <a:off x="1908309" y="2915480"/>
              <a:ext cx="556593" cy="400110"/>
            </a:xfrm>
            <a:prstGeom prst="rect">
              <a:avLst/>
            </a:prstGeom>
            <a:noFill/>
          </p:spPr>
          <p:txBody>
            <a:bodyPr wrap="square" rtlCol="0">
              <a:spAutoFit/>
            </a:bodyPr>
            <a:lstStyle/>
            <a:p>
              <a:r>
                <a:rPr kumimoji="1" lang="en-US" altLang="ja-JP" sz="2000" b="1" dirty="0"/>
                <a:t>73</a:t>
              </a:r>
              <a:endParaRPr kumimoji="1" lang="ja-JP" altLang="en-US" sz="2000" b="1" dirty="0"/>
            </a:p>
          </p:txBody>
        </p:sp>
        <p:sp>
          <p:nvSpPr>
            <p:cNvPr id="22" name="テキスト ボックス 21"/>
            <p:cNvSpPr txBox="1"/>
            <p:nvPr/>
          </p:nvSpPr>
          <p:spPr>
            <a:xfrm>
              <a:off x="3677043" y="2880117"/>
              <a:ext cx="477511" cy="400110"/>
            </a:xfrm>
            <a:prstGeom prst="rect">
              <a:avLst/>
            </a:prstGeom>
            <a:noFill/>
          </p:spPr>
          <p:txBody>
            <a:bodyPr wrap="square" rtlCol="0">
              <a:spAutoFit/>
            </a:bodyPr>
            <a:lstStyle/>
            <a:p>
              <a:r>
                <a:rPr kumimoji="1" lang="en-US" altLang="ja-JP" sz="2000" b="1" dirty="0"/>
                <a:t>85</a:t>
              </a:r>
              <a:endParaRPr kumimoji="1" lang="ja-JP" altLang="en-US" sz="2000" b="1" dirty="0"/>
            </a:p>
          </p:txBody>
        </p:sp>
        <p:sp>
          <p:nvSpPr>
            <p:cNvPr id="23" name="テキスト ボックス 22"/>
            <p:cNvSpPr txBox="1"/>
            <p:nvPr/>
          </p:nvSpPr>
          <p:spPr>
            <a:xfrm>
              <a:off x="2849217" y="2900327"/>
              <a:ext cx="728869" cy="400110"/>
            </a:xfrm>
            <a:prstGeom prst="rect">
              <a:avLst/>
            </a:prstGeom>
            <a:noFill/>
          </p:spPr>
          <p:txBody>
            <a:bodyPr wrap="square" rtlCol="0">
              <a:spAutoFit/>
            </a:bodyPr>
            <a:lstStyle/>
            <a:p>
              <a:r>
                <a:rPr kumimoji="1" lang="en-US" altLang="ja-JP" sz="2000" b="1" dirty="0"/>
                <a:t>1980</a:t>
              </a:r>
              <a:endParaRPr kumimoji="1" lang="ja-JP" altLang="en-US" sz="2000" b="1" dirty="0"/>
            </a:p>
          </p:txBody>
        </p:sp>
        <p:sp>
          <p:nvSpPr>
            <p:cNvPr id="24" name="テキスト ボックス 23"/>
            <p:cNvSpPr txBox="1"/>
            <p:nvPr/>
          </p:nvSpPr>
          <p:spPr>
            <a:xfrm>
              <a:off x="2921670" y="3700590"/>
              <a:ext cx="728869" cy="400110"/>
            </a:xfrm>
            <a:prstGeom prst="rect">
              <a:avLst/>
            </a:prstGeom>
            <a:noFill/>
          </p:spPr>
          <p:txBody>
            <a:bodyPr wrap="square" rtlCol="0">
              <a:spAutoFit/>
            </a:bodyPr>
            <a:lstStyle/>
            <a:p>
              <a:r>
                <a:rPr kumimoji="1" lang="en-US" altLang="ja-JP" sz="2000" b="1" dirty="0"/>
                <a:t>1980</a:t>
              </a:r>
              <a:endParaRPr kumimoji="1" lang="ja-JP" altLang="en-US" sz="2000" b="1" dirty="0"/>
            </a:p>
          </p:txBody>
        </p:sp>
        <p:sp>
          <p:nvSpPr>
            <p:cNvPr id="25" name="テキスト ボックス 24"/>
            <p:cNvSpPr txBox="1"/>
            <p:nvPr/>
          </p:nvSpPr>
          <p:spPr>
            <a:xfrm>
              <a:off x="6201994" y="2914433"/>
              <a:ext cx="728869" cy="400110"/>
            </a:xfrm>
            <a:prstGeom prst="rect">
              <a:avLst/>
            </a:prstGeom>
            <a:noFill/>
          </p:spPr>
          <p:txBody>
            <a:bodyPr wrap="square" rtlCol="0">
              <a:spAutoFit/>
            </a:bodyPr>
            <a:lstStyle/>
            <a:p>
              <a:r>
                <a:rPr kumimoji="1" lang="en-US" altLang="ja-JP" sz="2000" b="1" dirty="0"/>
                <a:t>2005</a:t>
              </a:r>
              <a:endParaRPr kumimoji="1" lang="ja-JP" altLang="en-US" sz="2000" b="1" dirty="0"/>
            </a:p>
          </p:txBody>
        </p:sp>
        <p:cxnSp>
          <p:nvCxnSpPr>
            <p:cNvPr id="33" name="直線コネクタ 32"/>
            <p:cNvCxnSpPr/>
            <p:nvPr/>
          </p:nvCxnSpPr>
          <p:spPr>
            <a:xfrm>
              <a:off x="3962400" y="2756454"/>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286539" y="2738495"/>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783597" y="2899997"/>
              <a:ext cx="477511" cy="400110"/>
            </a:xfrm>
            <a:prstGeom prst="rect">
              <a:avLst/>
            </a:prstGeom>
            <a:noFill/>
          </p:spPr>
          <p:txBody>
            <a:bodyPr wrap="square" rtlCol="0">
              <a:spAutoFit/>
            </a:bodyPr>
            <a:lstStyle/>
            <a:p>
              <a:r>
                <a:rPr kumimoji="1" lang="en-US" altLang="ja-JP" sz="2000" b="1" dirty="0"/>
                <a:t>93</a:t>
              </a:r>
              <a:endParaRPr kumimoji="1" lang="ja-JP" altLang="en-US" sz="2000" b="1" dirty="0"/>
            </a:p>
          </p:txBody>
        </p:sp>
        <p:sp>
          <p:nvSpPr>
            <p:cNvPr id="38" name="テキスト ボックス 37"/>
            <p:cNvSpPr txBox="1"/>
            <p:nvPr/>
          </p:nvSpPr>
          <p:spPr>
            <a:xfrm>
              <a:off x="3677047" y="3701751"/>
              <a:ext cx="477511" cy="400110"/>
            </a:xfrm>
            <a:prstGeom prst="rect">
              <a:avLst/>
            </a:prstGeom>
            <a:noFill/>
          </p:spPr>
          <p:txBody>
            <a:bodyPr wrap="square" rtlCol="0">
              <a:spAutoFit/>
            </a:bodyPr>
            <a:lstStyle/>
            <a:p>
              <a:r>
                <a:rPr kumimoji="1" lang="en-US" altLang="ja-JP" sz="2000" b="1" dirty="0"/>
                <a:t>85</a:t>
              </a:r>
              <a:endParaRPr kumimoji="1" lang="ja-JP" altLang="en-US" sz="2000" b="1" dirty="0"/>
            </a:p>
          </p:txBody>
        </p:sp>
        <p:sp>
          <p:nvSpPr>
            <p:cNvPr id="39" name="テキスト ボックス 38"/>
            <p:cNvSpPr txBox="1"/>
            <p:nvPr/>
          </p:nvSpPr>
          <p:spPr>
            <a:xfrm>
              <a:off x="5167913" y="3721625"/>
              <a:ext cx="477511" cy="400110"/>
            </a:xfrm>
            <a:prstGeom prst="rect">
              <a:avLst/>
            </a:prstGeom>
            <a:noFill/>
          </p:spPr>
          <p:txBody>
            <a:bodyPr wrap="square" rtlCol="0">
              <a:spAutoFit/>
            </a:bodyPr>
            <a:lstStyle/>
            <a:p>
              <a:r>
                <a:rPr kumimoji="1" lang="en-US" altLang="ja-JP" sz="2000" b="1" dirty="0"/>
                <a:t>96</a:t>
              </a:r>
              <a:endParaRPr kumimoji="1" lang="ja-JP" altLang="en-US" sz="2000" b="1" dirty="0"/>
            </a:p>
          </p:txBody>
        </p:sp>
        <p:sp>
          <p:nvSpPr>
            <p:cNvPr id="40" name="テキスト ボックス 39"/>
            <p:cNvSpPr txBox="1"/>
            <p:nvPr/>
          </p:nvSpPr>
          <p:spPr>
            <a:xfrm>
              <a:off x="4800380" y="3713842"/>
              <a:ext cx="477511" cy="400110"/>
            </a:xfrm>
            <a:prstGeom prst="rect">
              <a:avLst/>
            </a:prstGeom>
            <a:noFill/>
          </p:spPr>
          <p:txBody>
            <a:bodyPr wrap="square" rtlCol="0">
              <a:spAutoFit/>
            </a:bodyPr>
            <a:lstStyle/>
            <a:p>
              <a:r>
                <a:rPr kumimoji="1" lang="en-US" altLang="ja-JP" sz="2000" b="1" dirty="0"/>
                <a:t>93</a:t>
              </a:r>
              <a:endParaRPr kumimoji="1" lang="ja-JP" altLang="en-US" sz="2000" b="1" dirty="0"/>
            </a:p>
          </p:txBody>
        </p:sp>
        <p:sp>
          <p:nvSpPr>
            <p:cNvPr id="41" name="テキスト ボックス 40"/>
            <p:cNvSpPr txBox="1"/>
            <p:nvPr/>
          </p:nvSpPr>
          <p:spPr>
            <a:xfrm>
              <a:off x="4399287" y="3721629"/>
              <a:ext cx="477511" cy="400110"/>
            </a:xfrm>
            <a:prstGeom prst="rect">
              <a:avLst/>
            </a:prstGeom>
            <a:noFill/>
          </p:spPr>
          <p:txBody>
            <a:bodyPr wrap="square" rtlCol="0">
              <a:spAutoFit/>
            </a:bodyPr>
            <a:lstStyle/>
            <a:p>
              <a:r>
                <a:rPr kumimoji="1" lang="en-US" altLang="ja-JP" sz="2000" b="1" dirty="0"/>
                <a:t>90</a:t>
              </a:r>
              <a:endParaRPr kumimoji="1" lang="ja-JP" altLang="en-US" sz="2000" b="1" dirty="0"/>
            </a:p>
          </p:txBody>
        </p:sp>
        <p:cxnSp>
          <p:nvCxnSpPr>
            <p:cNvPr id="44" name="直線コネクタ 43"/>
            <p:cNvCxnSpPr/>
            <p:nvPr/>
          </p:nvCxnSpPr>
          <p:spPr>
            <a:xfrm>
              <a:off x="3266663" y="3633021"/>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942524" y="3624474"/>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98500" y="3631102"/>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002688" y="3637730"/>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996064" y="2756463"/>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80372" y="3644358"/>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784560" y="3624482"/>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545599" y="3715001"/>
              <a:ext cx="477511" cy="400110"/>
            </a:xfrm>
            <a:prstGeom prst="rect">
              <a:avLst/>
            </a:prstGeom>
            <a:noFill/>
          </p:spPr>
          <p:txBody>
            <a:bodyPr wrap="square" rtlCol="0">
              <a:spAutoFit/>
            </a:bodyPr>
            <a:lstStyle/>
            <a:p>
              <a:r>
                <a:rPr kumimoji="1" lang="en-US" altLang="ja-JP" sz="2000" b="1" dirty="0"/>
                <a:t>99</a:t>
              </a:r>
              <a:endParaRPr kumimoji="1" lang="ja-JP" altLang="en-US" sz="2000" b="1" dirty="0"/>
            </a:p>
          </p:txBody>
        </p:sp>
        <p:cxnSp>
          <p:nvCxnSpPr>
            <p:cNvPr id="52" name="直線コネクタ 51"/>
            <p:cNvCxnSpPr/>
            <p:nvPr/>
          </p:nvCxnSpPr>
          <p:spPr>
            <a:xfrm>
              <a:off x="6162244" y="3631110"/>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830520" y="3721629"/>
              <a:ext cx="709408" cy="400110"/>
            </a:xfrm>
            <a:prstGeom prst="rect">
              <a:avLst/>
            </a:prstGeom>
            <a:noFill/>
          </p:spPr>
          <p:txBody>
            <a:bodyPr wrap="square" rtlCol="0">
              <a:spAutoFit/>
            </a:bodyPr>
            <a:lstStyle/>
            <a:p>
              <a:r>
                <a:rPr kumimoji="1" lang="en-US" altLang="ja-JP" sz="2000" b="1" dirty="0"/>
                <a:t>2002</a:t>
              </a:r>
              <a:endParaRPr kumimoji="1" lang="ja-JP" altLang="en-US" sz="2000" b="1" dirty="0"/>
            </a:p>
          </p:txBody>
        </p:sp>
        <p:cxnSp>
          <p:nvCxnSpPr>
            <p:cNvPr id="54" name="直線コネクタ 53"/>
            <p:cNvCxnSpPr/>
            <p:nvPr/>
          </p:nvCxnSpPr>
          <p:spPr>
            <a:xfrm>
              <a:off x="6566429" y="3624486"/>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386887" y="3718217"/>
              <a:ext cx="477511" cy="400110"/>
            </a:xfrm>
            <a:prstGeom prst="rect">
              <a:avLst/>
            </a:prstGeom>
            <a:noFill/>
          </p:spPr>
          <p:txBody>
            <a:bodyPr wrap="square" rtlCol="0">
              <a:spAutoFit/>
            </a:bodyPr>
            <a:lstStyle/>
            <a:p>
              <a:r>
                <a:rPr kumimoji="1" lang="en-US" altLang="ja-JP" sz="2000" b="1" dirty="0"/>
                <a:t>05</a:t>
              </a:r>
              <a:endParaRPr kumimoji="1" lang="ja-JP" altLang="en-US" sz="2000" b="1" dirty="0"/>
            </a:p>
          </p:txBody>
        </p:sp>
        <p:sp>
          <p:nvSpPr>
            <p:cNvPr id="56" name="テキスト ボックス 55"/>
            <p:cNvSpPr txBox="1"/>
            <p:nvPr/>
          </p:nvSpPr>
          <p:spPr>
            <a:xfrm>
              <a:off x="6732070" y="3724187"/>
              <a:ext cx="477511" cy="400110"/>
            </a:xfrm>
            <a:prstGeom prst="rect">
              <a:avLst/>
            </a:prstGeom>
            <a:noFill/>
          </p:spPr>
          <p:txBody>
            <a:bodyPr wrap="square" rtlCol="0">
              <a:spAutoFit/>
            </a:bodyPr>
            <a:lstStyle/>
            <a:p>
              <a:r>
                <a:rPr kumimoji="1" lang="en-US" altLang="ja-JP" sz="2000" b="1" dirty="0"/>
                <a:t>08</a:t>
              </a:r>
              <a:endParaRPr kumimoji="1" lang="ja-JP" altLang="en-US" sz="2000" b="1" dirty="0"/>
            </a:p>
          </p:txBody>
        </p:sp>
        <p:cxnSp>
          <p:nvCxnSpPr>
            <p:cNvPr id="57" name="直線コネクタ 56"/>
            <p:cNvCxnSpPr/>
            <p:nvPr/>
          </p:nvCxnSpPr>
          <p:spPr>
            <a:xfrm>
              <a:off x="6944113" y="3631114"/>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335048" y="3624490"/>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109754" y="3717563"/>
              <a:ext cx="477511" cy="400110"/>
            </a:xfrm>
            <a:prstGeom prst="rect">
              <a:avLst/>
            </a:prstGeom>
            <a:noFill/>
          </p:spPr>
          <p:txBody>
            <a:bodyPr wrap="square" rtlCol="0">
              <a:spAutoFit/>
            </a:bodyPr>
            <a:lstStyle/>
            <a:p>
              <a:r>
                <a:rPr kumimoji="1" lang="en-US" altLang="ja-JP" sz="2000" b="1" dirty="0"/>
                <a:t>11</a:t>
              </a:r>
              <a:endParaRPr kumimoji="1" lang="ja-JP" altLang="en-US" sz="2000" b="1" dirty="0"/>
            </a:p>
          </p:txBody>
        </p:sp>
        <p:cxnSp>
          <p:nvCxnSpPr>
            <p:cNvPr id="63" name="直線コネクタ 62"/>
            <p:cNvCxnSpPr/>
            <p:nvPr/>
          </p:nvCxnSpPr>
          <p:spPr>
            <a:xfrm>
              <a:off x="7725982" y="3631118"/>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487438" y="3724191"/>
              <a:ext cx="477511" cy="400110"/>
            </a:xfrm>
            <a:prstGeom prst="rect">
              <a:avLst/>
            </a:prstGeom>
            <a:noFill/>
          </p:spPr>
          <p:txBody>
            <a:bodyPr wrap="square" rtlCol="0">
              <a:spAutoFit/>
            </a:bodyPr>
            <a:lstStyle/>
            <a:p>
              <a:r>
                <a:rPr kumimoji="1" lang="en-US" altLang="ja-JP" sz="2000" b="1" dirty="0"/>
                <a:t>14</a:t>
              </a:r>
              <a:endParaRPr kumimoji="1" lang="ja-JP" altLang="en-US" sz="2000" b="1" dirty="0"/>
            </a:p>
          </p:txBody>
        </p:sp>
        <p:cxnSp>
          <p:nvCxnSpPr>
            <p:cNvPr id="65" name="直線コネクタ 64"/>
            <p:cNvCxnSpPr/>
            <p:nvPr/>
          </p:nvCxnSpPr>
          <p:spPr>
            <a:xfrm>
              <a:off x="6559805" y="2756470"/>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328424" y="2769725"/>
              <a:ext cx="0" cy="123975"/>
            </a:xfrm>
            <a:prstGeom prst="line">
              <a:avLst/>
            </a:prstGeom>
            <a:ln w="50800">
              <a:tailEnd type="non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103130" y="2915804"/>
              <a:ext cx="477511" cy="400110"/>
            </a:xfrm>
            <a:prstGeom prst="rect">
              <a:avLst/>
            </a:prstGeom>
            <a:noFill/>
          </p:spPr>
          <p:txBody>
            <a:bodyPr wrap="square" rtlCol="0">
              <a:spAutoFit/>
            </a:bodyPr>
            <a:lstStyle/>
            <a:p>
              <a:r>
                <a:rPr kumimoji="1" lang="en-US" altLang="ja-JP" sz="2000" b="1" dirty="0"/>
                <a:t>11</a:t>
              </a:r>
              <a:endParaRPr kumimoji="1" lang="ja-JP" altLang="en-US" sz="2000" b="1" dirty="0"/>
            </a:p>
          </p:txBody>
        </p:sp>
        <p:sp>
          <p:nvSpPr>
            <p:cNvPr id="68" name="テキスト ボックス 67"/>
            <p:cNvSpPr txBox="1"/>
            <p:nvPr/>
          </p:nvSpPr>
          <p:spPr>
            <a:xfrm>
              <a:off x="3353663" y="3267855"/>
              <a:ext cx="3259599" cy="400110"/>
            </a:xfrm>
            <a:prstGeom prst="rect">
              <a:avLst/>
            </a:prstGeom>
            <a:noFill/>
          </p:spPr>
          <p:txBody>
            <a:bodyPr wrap="square" rtlCol="0">
              <a:spAutoFit/>
            </a:bodyPr>
            <a:lstStyle/>
            <a:p>
              <a:r>
                <a:rPr kumimoji="1" lang="en-US" altLang="ja-JP" sz="2000" b="1" dirty="0"/>
                <a:t>Eurostat-OECD Comparisons</a:t>
              </a:r>
              <a:endParaRPr kumimoji="1" lang="ja-JP" altLang="en-US" sz="2000" b="1" dirty="0"/>
            </a:p>
          </p:txBody>
        </p:sp>
        <p:sp>
          <p:nvSpPr>
            <p:cNvPr id="69" name="テキスト ボックス 68"/>
            <p:cNvSpPr txBox="1"/>
            <p:nvPr/>
          </p:nvSpPr>
          <p:spPr>
            <a:xfrm>
              <a:off x="3134571" y="1726798"/>
              <a:ext cx="2695949" cy="400110"/>
            </a:xfrm>
            <a:prstGeom prst="rect">
              <a:avLst/>
            </a:prstGeom>
            <a:noFill/>
          </p:spPr>
          <p:txBody>
            <a:bodyPr wrap="square" rtlCol="0">
              <a:spAutoFit/>
            </a:bodyPr>
            <a:lstStyle/>
            <a:p>
              <a:r>
                <a:rPr kumimoji="1" lang="en-US" altLang="ja-JP" sz="2000" b="1" dirty="0"/>
                <a:t>ICP World Comparisons</a:t>
              </a:r>
              <a:endParaRPr kumimoji="1" lang="ja-JP" altLang="en-US" sz="2000" b="1" dirty="0"/>
            </a:p>
          </p:txBody>
        </p:sp>
        <p:sp>
          <p:nvSpPr>
            <p:cNvPr id="70" name="テキスト ボックス 69"/>
            <p:cNvSpPr txBox="1"/>
            <p:nvPr/>
          </p:nvSpPr>
          <p:spPr>
            <a:xfrm>
              <a:off x="981498" y="2332034"/>
              <a:ext cx="949105" cy="369332"/>
            </a:xfrm>
            <a:prstGeom prst="rect">
              <a:avLst/>
            </a:prstGeom>
            <a:noFill/>
          </p:spPr>
          <p:txBody>
            <a:bodyPr wrap="square" rtlCol="0">
              <a:spAutoFit/>
            </a:bodyPr>
            <a:lstStyle/>
            <a:p>
              <a:r>
                <a:rPr kumimoji="1" lang="en-US" altLang="ja-JP" b="1" dirty="0"/>
                <a:t>Phase I</a:t>
              </a:r>
              <a:endParaRPr kumimoji="1" lang="ja-JP" altLang="en-US" b="1" dirty="0"/>
            </a:p>
          </p:txBody>
        </p:sp>
        <p:sp>
          <p:nvSpPr>
            <p:cNvPr id="71" name="テキスト ボックス 70"/>
            <p:cNvSpPr txBox="1"/>
            <p:nvPr/>
          </p:nvSpPr>
          <p:spPr>
            <a:xfrm>
              <a:off x="1982037" y="2325410"/>
              <a:ext cx="411282" cy="369332"/>
            </a:xfrm>
            <a:prstGeom prst="rect">
              <a:avLst/>
            </a:prstGeom>
            <a:noFill/>
          </p:spPr>
          <p:txBody>
            <a:bodyPr wrap="square" rtlCol="0">
              <a:spAutoFit/>
            </a:bodyPr>
            <a:lstStyle/>
            <a:p>
              <a:r>
                <a:rPr kumimoji="1" lang="en-US" altLang="ja-JP" b="1" dirty="0"/>
                <a:t>II</a:t>
              </a:r>
              <a:endParaRPr kumimoji="1" lang="ja-JP" altLang="en-US" b="1" dirty="0"/>
            </a:p>
          </p:txBody>
        </p:sp>
        <p:sp>
          <p:nvSpPr>
            <p:cNvPr id="72" name="テキスト ボックス 71"/>
            <p:cNvSpPr txBox="1"/>
            <p:nvPr/>
          </p:nvSpPr>
          <p:spPr>
            <a:xfrm>
              <a:off x="2346469" y="2332038"/>
              <a:ext cx="411282" cy="369332"/>
            </a:xfrm>
            <a:prstGeom prst="rect">
              <a:avLst/>
            </a:prstGeom>
            <a:noFill/>
          </p:spPr>
          <p:txBody>
            <a:bodyPr wrap="square" rtlCol="0">
              <a:spAutoFit/>
            </a:bodyPr>
            <a:lstStyle/>
            <a:p>
              <a:r>
                <a:rPr kumimoji="1" lang="en-US" altLang="ja-JP" b="1" dirty="0"/>
                <a:t>III</a:t>
              </a:r>
              <a:endParaRPr kumimoji="1" lang="ja-JP" altLang="en-US" b="1" dirty="0"/>
            </a:p>
          </p:txBody>
        </p:sp>
        <p:sp>
          <p:nvSpPr>
            <p:cNvPr id="73" name="テキスト ボックス 72"/>
            <p:cNvSpPr txBox="1"/>
            <p:nvPr/>
          </p:nvSpPr>
          <p:spPr>
            <a:xfrm>
              <a:off x="2742212" y="2325414"/>
              <a:ext cx="1001523" cy="369332"/>
            </a:xfrm>
            <a:prstGeom prst="rect">
              <a:avLst/>
            </a:prstGeom>
            <a:noFill/>
          </p:spPr>
          <p:txBody>
            <a:bodyPr wrap="square" rtlCol="0">
              <a:spAutoFit/>
            </a:bodyPr>
            <a:lstStyle/>
            <a:p>
              <a:r>
                <a:rPr kumimoji="1" lang="en-US" altLang="ja-JP" b="1" dirty="0"/>
                <a:t>Phase IV</a:t>
              </a:r>
              <a:endParaRPr kumimoji="1" lang="ja-JP" altLang="en-US" b="1" dirty="0"/>
            </a:p>
          </p:txBody>
        </p:sp>
        <p:sp>
          <p:nvSpPr>
            <p:cNvPr id="74" name="テキスト ボックス 73"/>
            <p:cNvSpPr txBox="1"/>
            <p:nvPr/>
          </p:nvSpPr>
          <p:spPr>
            <a:xfrm>
              <a:off x="3837338" y="2325414"/>
              <a:ext cx="411282" cy="369332"/>
            </a:xfrm>
            <a:prstGeom prst="rect">
              <a:avLst/>
            </a:prstGeom>
            <a:noFill/>
          </p:spPr>
          <p:txBody>
            <a:bodyPr wrap="square" rtlCol="0">
              <a:spAutoFit/>
            </a:bodyPr>
            <a:lstStyle/>
            <a:p>
              <a:r>
                <a:rPr kumimoji="1" lang="en-US" altLang="ja-JP" b="1" dirty="0"/>
                <a:t>V</a:t>
              </a:r>
              <a:endParaRPr kumimoji="1" lang="ja-JP" altLang="en-US" b="1" dirty="0"/>
            </a:p>
          </p:txBody>
        </p:sp>
        <p:sp>
          <p:nvSpPr>
            <p:cNvPr id="75" name="テキスト ボックス 74"/>
            <p:cNvSpPr txBox="1"/>
            <p:nvPr/>
          </p:nvSpPr>
          <p:spPr>
            <a:xfrm>
              <a:off x="4798122" y="2332042"/>
              <a:ext cx="411282" cy="369332"/>
            </a:xfrm>
            <a:prstGeom prst="rect">
              <a:avLst/>
            </a:prstGeom>
            <a:noFill/>
          </p:spPr>
          <p:txBody>
            <a:bodyPr wrap="square" rtlCol="0">
              <a:spAutoFit/>
            </a:bodyPr>
            <a:lstStyle/>
            <a:p>
              <a:r>
                <a:rPr kumimoji="1" lang="en-US" altLang="ja-JP" b="1" dirty="0"/>
                <a:t>VI</a:t>
              </a:r>
              <a:endParaRPr kumimoji="1" lang="ja-JP" altLang="en-US" b="1" dirty="0"/>
            </a:p>
          </p:txBody>
        </p:sp>
        <p:sp>
          <p:nvSpPr>
            <p:cNvPr id="76" name="テキスト ボックス 75"/>
            <p:cNvSpPr txBox="1"/>
            <p:nvPr/>
          </p:nvSpPr>
          <p:spPr>
            <a:xfrm>
              <a:off x="5984193" y="2325418"/>
              <a:ext cx="1090888" cy="369332"/>
            </a:xfrm>
            <a:prstGeom prst="rect">
              <a:avLst/>
            </a:prstGeom>
            <a:noFill/>
          </p:spPr>
          <p:txBody>
            <a:bodyPr wrap="square" rtlCol="0">
              <a:spAutoFit/>
            </a:bodyPr>
            <a:lstStyle/>
            <a:p>
              <a:r>
                <a:rPr kumimoji="1" lang="en-US" altLang="ja-JP" b="1" dirty="0"/>
                <a:t>ICP 2005</a:t>
              </a:r>
              <a:endParaRPr kumimoji="1" lang="ja-JP" altLang="en-US" b="1" dirty="0"/>
            </a:p>
          </p:txBody>
        </p:sp>
        <p:sp>
          <p:nvSpPr>
            <p:cNvPr id="77" name="テキスト ボックス 76"/>
            <p:cNvSpPr txBox="1"/>
            <p:nvPr/>
          </p:nvSpPr>
          <p:spPr>
            <a:xfrm>
              <a:off x="2730385" y="2064726"/>
              <a:ext cx="2040372" cy="369332"/>
            </a:xfrm>
            <a:prstGeom prst="rect">
              <a:avLst/>
            </a:prstGeom>
            <a:noFill/>
          </p:spPr>
          <p:txBody>
            <a:bodyPr wrap="square" rtlCol="0">
              <a:spAutoFit/>
            </a:bodyPr>
            <a:lstStyle/>
            <a:p>
              <a:r>
                <a:rPr kumimoji="1" lang="en-US" altLang="ja-JP" b="1" u="sng" dirty="0"/>
                <a:t>Operational Phases</a:t>
              </a:r>
              <a:endParaRPr kumimoji="1" lang="ja-JP" altLang="en-US" b="1" u="sng" dirty="0"/>
            </a:p>
          </p:txBody>
        </p:sp>
        <p:sp>
          <p:nvSpPr>
            <p:cNvPr id="78" name="テキスト ボックス 77"/>
            <p:cNvSpPr txBox="1"/>
            <p:nvPr/>
          </p:nvSpPr>
          <p:spPr>
            <a:xfrm>
              <a:off x="947967" y="2058102"/>
              <a:ext cx="1782418" cy="369332"/>
            </a:xfrm>
            <a:prstGeom prst="rect">
              <a:avLst/>
            </a:prstGeom>
            <a:noFill/>
          </p:spPr>
          <p:txBody>
            <a:bodyPr wrap="square" rtlCol="0">
              <a:spAutoFit/>
            </a:bodyPr>
            <a:lstStyle/>
            <a:p>
              <a:r>
                <a:rPr kumimoji="1" lang="en-US" altLang="ja-JP" b="1" u="sng" dirty="0"/>
                <a:t>Research Phases</a:t>
              </a:r>
              <a:endParaRPr kumimoji="1" lang="ja-JP" altLang="en-US" b="1" u="sng" dirty="0"/>
            </a:p>
          </p:txBody>
        </p:sp>
      </p:grpSp>
      <p:sp>
        <p:nvSpPr>
          <p:cNvPr id="81" name="コンテンツ プレースホルダー 2"/>
          <p:cNvSpPr txBox="1">
            <a:spLocks/>
          </p:cNvSpPr>
          <p:nvPr/>
        </p:nvSpPr>
        <p:spPr>
          <a:xfrm>
            <a:off x="627227" y="1509579"/>
            <a:ext cx="7886700" cy="1652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800" dirty="0">
                <a:cs typeface="Calibri" panose="020F0502020204030204" pitchFamily="34" charset="0"/>
              </a:rPr>
              <a:t>The ICP results give us excellent perspectives of the world economy.</a:t>
            </a:r>
          </a:p>
          <a:p>
            <a:pPr marL="0" indent="0">
              <a:lnSpc>
                <a:spcPct val="100000"/>
              </a:lnSpc>
              <a:spcBef>
                <a:spcPts val="0"/>
              </a:spcBef>
              <a:buFont typeface="Arial" panose="020B0604020202020204" pitchFamily="34" charset="0"/>
              <a:buNone/>
            </a:pPr>
            <a:endParaRPr lang="en-US" altLang="ja-JP" sz="600" dirty="0">
              <a:cs typeface="Calibri" panose="020F0502020204030204" pitchFamily="34" charset="0"/>
            </a:endParaRPr>
          </a:p>
          <a:p>
            <a:pPr marL="0" indent="0">
              <a:lnSpc>
                <a:spcPct val="100000"/>
              </a:lnSpc>
              <a:spcBef>
                <a:spcPts val="0"/>
              </a:spcBef>
              <a:buFont typeface="Arial" panose="020B0604020202020204" pitchFamily="34" charset="0"/>
              <a:buNone/>
            </a:pPr>
            <a:r>
              <a:rPr lang="en-US" altLang="ja-JP" sz="1800" dirty="0">
                <a:cs typeface="Calibri" panose="020F0502020204030204" pitchFamily="34" charset="0"/>
              </a:rPr>
              <a:t>How does the Japanese Economy look from the ICP in contrast with the exchange rate based comparisons?     </a:t>
            </a:r>
            <a:r>
              <a:rPr lang="en-US" altLang="ja-JP" sz="1800" dirty="0">
                <a:cs typeface="Calibri" panose="020F0502020204030204" pitchFamily="34" charset="0"/>
                <a:sym typeface="Wingdings" panose="05000000000000000000" pitchFamily="2" charset="2"/>
              </a:rPr>
              <a:t>  See some highlights of the ICP Results</a:t>
            </a:r>
          </a:p>
          <a:p>
            <a:pPr marL="0" indent="0">
              <a:lnSpc>
                <a:spcPct val="100000"/>
              </a:lnSpc>
              <a:spcBef>
                <a:spcPts val="0"/>
              </a:spcBef>
              <a:buFont typeface="Arial" panose="020B0604020202020204" pitchFamily="34" charset="0"/>
              <a:buNone/>
            </a:pPr>
            <a:endParaRPr lang="en-US" altLang="ja-JP" sz="600" dirty="0">
              <a:cs typeface="Calibri" panose="020F0502020204030204" pitchFamily="34" charset="0"/>
            </a:endParaRPr>
          </a:p>
          <a:p>
            <a:pPr marL="342900" indent="-342900">
              <a:lnSpc>
                <a:spcPct val="100000"/>
              </a:lnSpc>
              <a:spcBef>
                <a:spcPts val="0"/>
              </a:spcBef>
              <a:buFont typeface="Arial" panose="020B0604020202020204" pitchFamily="34" charset="0"/>
              <a:buAutoNum type="arabicParenBoth"/>
            </a:pPr>
            <a:r>
              <a:rPr lang="en-US" altLang="ja-JP" sz="1800" dirty="0">
                <a:cs typeface="Calibri" panose="020F0502020204030204" pitchFamily="34" charset="0"/>
              </a:rPr>
              <a:t>Eurostat-OECD Comparisons (2008-2014)</a:t>
            </a:r>
          </a:p>
          <a:p>
            <a:pPr marL="342900" indent="-342900">
              <a:lnSpc>
                <a:spcPct val="100000"/>
              </a:lnSpc>
              <a:spcBef>
                <a:spcPts val="0"/>
              </a:spcBef>
              <a:buFont typeface="Arial" panose="020B0604020202020204" pitchFamily="34" charset="0"/>
              <a:buAutoNum type="arabicParenBoth"/>
            </a:pPr>
            <a:r>
              <a:rPr lang="en-US" altLang="ja-JP" sz="1800" dirty="0">
                <a:cs typeface="Calibri" panose="020F0502020204030204" pitchFamily="34" charset="0"/>
              </a:rPr>
              <a:t>ICP World Comparisons (2011).</a:t>
            </a:r>
          </a:p>
        </p:txBody>
      </p:sp>
      <p:sp>
        <p:nvSpPr>
          <p:cNvPr id="82" name="楕円 81"/>
          <p:cNvSpPr/>
          <p:nvPr/>
        </p:nvSpPr>
        <p:spPr>
          <a:xfrm>
            <a:off x="6701060" y="5249884"/>
            <a:ext cx="1198648" cy="56851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p:cNvSpPr/>
          <p:nvPr/>
        </p:nvSpPr>
        <p:spPr>
          <a:xfrm>
            <a:off x="6972042" y="4576330"/>
            <a:ext cx="623338" cy="32919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6835265" y="3887372"/>
            <a:ext cx="1090888" cy="369332"/>
          </a:xfrm>
          <a:prstGeom prst="rect">
            <a:avLst/>
          </a:prstGeom>
          <a:noFill/>
        </p:spPr>
        <p:txBody>
          <a:bodyPr wrap="square" rtlCol="0">
            <a:spAutoFit/>
          </a:bodyPr>
          <a:lstStyle/>
          <a:p>
            <a:r>
              <a:rPr kumimoji="1" lang="en-US" altLang="ja-JP" b="1" dirty="0"/>
              <a:t>ICP 2011</a:t>
            </a:r>
            <a:endParaRPr kumimoji="1" lang="ja-JP" altLang="en-US" b="1" dirty="0"/>
          </a:p>
        </p:txBody>
      </p:sp>
      <p:sp>
        <p:nvSpPr>
          <p:cNvPr id="86" name="コンテンツ プレースホルダー 2"/>
          <p:cNvSpPr txBox="1">
            <a:spLocks/>
          </p:cNvSpPr>
          <p:nvPr/>
        </p:nvSpPr>
        <p:spPr>
          <a:xfrm>
            <a:off x="625801" y="5763961"/>
            <a:ext cx="7886700" cy="656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dirty="0">
                <a:cs typeface="Calibri" panose="020F0502020204030204" pitchFamily="34" charset="0"/>
              </a:rPr>
              <a:t>The slides in Section 2 are based on the data from following data sources:</a:t>
            </a:r>
          </a:p>
          <a:p>
            <a:pPr marL="0" indent="0">
              <a:lnSpc>
                <a:spcPct val="100000"/>
              </a:lnSpc>
              <a:spcBef>
                <a:spcPts val="0"/>
              </a:spcBef>
              <a:buNone/>
            </a:pPr>
            <a:r>
              <a:rPr lang="en-US" altLang="ja-JP" sz="1200" dirty="0">
                <a:cs typeface="Calibri" panose="020F0502020204030204" pitchFamily="34" charset="0"/>
              </a:rPr>
              <a:t>  “</a:t>
            </a:r>
            <a:r>
              <a:rPr lang="en-US" altLang="ja-JP" sz="1200" dirty="0" err="1">
                <a:cs typeface="Calibri" panose="020F0502020204030204" pitchFamily="34" charset="0"/>
              </a:rPr>
              <a:t>OECD.Stat</a:t>
            </a:r>
            <a:r>
              <a:rPr lang="en-US" altLang="ja-JP" sz="1200" dirty="0">
                <a:cs typeface="Calibri" panose="020F0502020204030204" pitchFamily="34" charset="0"/>
              </a:rPr>
              <a:t>” (OECD Statistics Directorate) </a:t>
            </a:r>
            <a:r>
              <a:rPr lang="en-US" altLang="ja-JP" sz="1200" dirty="0">
                <a:cs typeface="Calibri" panose="020F0502020204030204" pitchFamily="34" charset="0"/>
                <a:hlinkClick r:id="rId2"/>
              </a:rPr>
              <a:t>http://stats.oecd.org/Index.aspx?DataSetCode=PPP2014#</a:t>
            </a:r>
            <a:endParaRPr lang="en-US" altLang="ja-JP" sz="1200" dirty="0">
              <a:cs typeface="Calibri" panose="020F0502020204030204" pitchFamily="34" charset="0"/>
            </a:endParaRPr>
          </a:p>
          <a:p>
            <a:pPr marL="0" indent="0">
              <a:lnSpc>
                <a:spcPct val="100000"/>
              </a:lnSpc>
              <a:spcBef>
                <a:spcPts val="0"/>
              </a:spcBef>
              <a:buNone/>
            </a:pPr>
            <a:r>
              <a:rPr lang="en-US" altLang="ja-JP" sz="1200" dirty="0">
                <a:cs typeface="Calibri" panose="020F0502020204030204" pitchFamily="34" charset="0"/>
              </a:rPr>
              <a:t>   “International Comparison Program (ICP) – ICP 2011” (World Bank) </a:t>
            </a:r>
            <a:r>
              <a:rPr lang="en-US" altLang="ja-JP" sz="1200" dirty="0">
                <a:cs typeface="Calibri" panose="020F0502020204030204" pitchFamily="34" charset="0"/>
                <a:hlinkClick r:id="rId3"/>
              </a:rPr>
              <a:t>http://www.worldbank.org/en/programs/icp#5</a:t>
            </a:r>
            <a:endParaRPr lang="en-US" altLang="ja-JP" sz="1200" dirty="0">
              <a:cs typeface="Calibri" panose="020F0502020204030204" pitchFamily="34" charset="0"/>
            </a:endParaRPr>
          </a:p>
        </p:txBody>
      </p:sp>
      <p:sp>
        <p:nvSpPr>
          <p:cNvPr id="87" name="スライド番号プレースホルダー 86"/>
          <p:cNvSpPr>
            <a:spLocks noGrp="1"/>
          </p:cNvSpPr>
          <p:nvPr>
            <p:ph type="sldNum" sz="quarter" idx="12"/>
          </p:nvPr>
        </p:nvSpPr>
        <p:spPr/>
        <p:txBody>
          <a:bodyPr/>
          <a:lstStyle/>
          <a:p>
            <a:fld id="{274CBBA6-74E1-473D-940D-B18CDA09ADD9}" type="slidenum">
              <a:rPr kumimoji="1" lang="ja-JP" altLang="en-US" smtClean="0"/>
              <a:t>4</a:t>
            </a:fld>
            <a:endParaRPr kumimoji="1" lang="ja-JP" altLang="en-US"/>
          </a:p>
        </p:txBody>
      </p:sp>
    </p:spTree>
    <p:extLst>
      <p:ext uri="{BB962C8B-B14F-4D97-AF65-F5344CB8AC3E}">
        <p14:creationId xmlns:p14="http://schemas.microsoft.com/office/powerpoint/2010/main" val="229357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pic>
        <p:nvPicPr>
          <p:cNvPr id="6" name="図 5"/>
          <p:cNvPicPr>
            <a:picLocks noChangeAspect="1"/>
          </p:cNvPicPr>
          <p:nvPr/>
        </p:nvPicPr>
        <p:blipFill>
          <a:blip r:embed="rId2"/>
          <a:stretch>
            <a:fillRect/>
          </a:stretch>
        </p:blipFill>
        <p:spPr>
          <a:xfrm>
            <a:off x="628650" y="1826674"/>
            <a:ext cx="3799077" cy="4841018"/>
          </a:xfrm>
          <a:prstGeom prst="rect">
            <a:avLst/>
          </a:prstGeom>
        </p:spPr>
      </p:pic>
      <p:sp>
        <p:nvSpPr>
          <p:cNvPr id="8" name="テキスト ボックス 7"/>
          <p:cNvSpPr txBox="1"/>
          <p:nvPr/>
        </p:nvSpPr>
        <p:spPr>
          <a:xfrm>
            <a:off x="848139" y="1444487"/>
            <a:ext cx="7667211" cy="382187"/>
          </a:xfrm>
          <a:prstGeom prst="rect">
            <a:avLst/>
          </a:prstGeom>
          <a:noFill/>
        </p:spPr>
        <p:txBody>
          <a:bodyPr wrap="square" rtlCol="0">
            <a:spAutoFit/>
          </a:bodyPr>
          <a:lstStyle/>
          <a:p>
            <a:r>
              <a:rPr kumimoji="1" lang="en-US" altLang="ja-JP" b="1" dirty="0"/>
              <a:t>(1-1) Total GDP in Exchange Rate and PPP - OECD Comparison (2014) </a:t>
            </a:r>
            <a:endParaRPr kumimoji="1" lang="ja-JP" altLang="en-US" b="1" dirty="0"/>
          </a:p>
        </p:txBody>
      </p:sp>
      <p:pic>
        <p:nvPicPr>
          <p:cNvPr id="11" name="図 10"/>
          <p:cNvPicPr>
            <a:picLocks noChangeAspect="1"/>
          </p:cNvPicPr>
          <p:nvPr/>
        </p:nvPicPr>
        <p:blipFill>
          <a:blip r:embed="rId3"/>
          <a:stretch>
            <a:fillRect/>
          </a:stretch>
        </p:blipFill>
        <p:spPr>
          <a:xfrm>
            <a:off x="5180922" y="2303686"/>
            <a:ext cx="2807115" cy="3023688"/>
          </a:xfrm>
          <a:prstGeom prst="rect">
            <a:avLst/>
          </a:prstGeom>
        </p:spPr>
      </p:pic>
      <p:pic>
        <p:nvPicPr>
          <p:cNvPr id="12" name="図 11"/>
          <p:cNvPicPr>
            <a:picLocks noChangeAspect="1"/>
          </p:cNvPicPr>
          <p:nvPr/>
        </p:nvPicPr>
        <p:blipFill>
          <a:blip r:embed="rId4"/>
          <a:stretch>
            <a:fillRect/>
          </a:stretch>
        </p:blipFill>
        <p:spPr>
          <a:xfrm>
            <a:off x="4864479" y="5388652"/>
            <a:ext cx="359173" cy="167614"/>
          </a:xfrm>
          <a:prstGeom prst="rect">
            <a:avLst/>
          </a:prstGeom>
        </p:spPr>
      </p:pic>
      <p:sp>
        <p:nvSpPr>
          <p:cNvPr id="13" name="テキスト ボックス 12"/>
          <p:cNvSpPr txBox="1"/>
          <p:nvPr/>
        </p:nvSpPr>
        <p:spPr>
          <a:xfrm>
            <a:off x="4893892" y="1806790"/>
            <a:ext cx="3155292" cy="505523"/>
          </a:xfrm>
          <a:prstGeom prst="rect">
            <a:avLst/>
          </a:prstGeom>
          <a:noFill/>
        </p:spPr>
        <p:txBody>
          <a:bodyPr wrap="square" rtlCol="0">
            <a:spAutoFit/>
          </a:bodyPr>
          <a:lstStyle/>
          <a:p>
            <a:pPr algn="ctr">
              <a:lnSpc>
                <a:spcPts val="1600"/>
              </a:lnSpc>
            </a:pPr>
            <a:r>
              <a:rPr kumimoji="1" lang="en-US" altLang="ja-JP" sz="1600" b="1" dirty="0"/>
              <a:t>GDP (2014) in Exchange Rate</a:t>
            </a:r>
          </a:p>
          <a:p>
            <a:pPr algn="ctr">
              <a:lnSpc>
                <a:spcPts val="1600"/>
              </a:lnSpc>
            </a:pPr>
            <a:r>
              <a:rPr kumimoji="1" lang="en-US" altLang="ja-JP" sz="1600" b="1" dirty="0"/>
              <a:t> and Current PPP</a:t>
            </a:r>
          </a:p>
        </p:txBody>
      </p:sp>
      <p:sp>
        <p:nvSpPr>
          <p:cNvPr id="14" name="テキスト ボックス 13"/>
          <p:cNvSpPr txBox="1"/>
          <p:nvPr/>
        </p:nvSpPr>
        <p:spPr>
          <a:xfrm>
            <a:off x="4520726" y="5598858"/>
            <a:ext cx="4224208" cy="707886"/>
          </a:xfrm>
          <a:prstGeom prst="rect">
            <a:avLst/>
          </a:prstGeom>
          <a:noFill/>
        </p:spPr>
        <p:txBody>
          <a:bodyPr wrap="square" rtlCol="0">
            <a:spAutoFit/>
          </a:bodyPr>
          <a:lstStyle/>
          <a:p>
            <a:pPr>
              <a:lnSpc>
                <a:spcPts val="1600"/>
              </a:lnSpc>
            </a:pPr>
            <a:r>
              <a:rPr kumimoji="1" lang="en-US" altLang="ja-JP" sz="1400" dirty="0"/>
              <a:t>Rankings and relative sizes do not change very much in the two cases, except high price countries (e.g. UK, Canada) and low price countries (Mexico, Turkey).</a:t>
            </a:r>
            <a:endParaRPr kumimoji="1" lang="ja-JP" altLang="en-US" sz="1400" dirty="0"/>
          </a:p>
        </p:txBody>
      </p:sp>
      <p:sp>
        <p:nvSpPr>
          <p:cNvPr id="15" name="テキスト ボックス 14"/>
          <p:cNvSpPr txBox="1"/>
          <p:nvPr/>
        </p:nvSpPr>
        <p:spPr>
          <a:xfrm>
            <a:off x="5180922" y="5327374"/>
            <a:ext cx="3134136" cy="276999"/>
          </a:xfrm>
          <a:prstGeom prst="rect">
            <a:avLst/>
          </a:prstGeom>
          <a:noFill/>
        </p:spPr>
        <p:txBody>
          <a:bodyPr wrap="square" rtlCol="0">
            <a:spAutoFit/>
          </a:bodyPr>
          <a:lstStyle/>
          <a:p>
            <a:r>
              <a:rPr kumimoji="1" lang="en-US" altLang="ja-JP" sz="1200" dirty="0"/>
              <a:t>PPP ranking lower than exchange rate ranking</a:t>
            </a:r>
            <a:endParaRPr kumimoji="1" lang="ja-JP" altLang="en-US" sz="1600" dirty="0"/>
          </a:p>
        </p:txBody>
      </p:sp>
      <p:sp>
        <p:nvSpPr>
          <p:cNvPr id="19" name="正方形/長方形 18"/>
          <p:cNvSpPr/>
          <p:nvPr/>
        </p:nvSpPr>
        <p:spPr>
          <a:xfrm>
            <a:off x="5024927" y="3085032"/>
            <a:ext cx="3102123" cy="1623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ボックス 19"/>
          <p:cNvSpPr txBox="1"/>
          <p:nvPr/>
        </p:nvSpPr>
        <p:spPr>
          <a:xfrm>
            <a:off x="2462069" y="4390659"/>
            <a:ext cx="1487351" cy="276999"/>
          </a:xfrm>
          <a:prstGeom prst="rect">
            <a:avLst/>
          </a:prstGeom>
          <a:noFill/>
        </p:spPr>
        <p:txBody>
          <a:bodyPr wrap="square" rtlCol="0">
            <a:spAutoFit/>
          </a:bodyPr>
          <a:lstStyle/>
          <a:p>
            <a:r>
              <a:rPr kumimoji="1" lang="en-US" altLang="ja-JP" sz="1200" dirty="0"/>
              <a:t>Exchange-rate based</a:t>
            </a:r>
            <a:endParaRPr kumimoji="1" lang="ja-JP" altLang="en-US" sz="1200" dirty="0"/>
          </a:p>
        </p:txBody>
      </p:sp>
      <p:sp>
        <p:nvSpPr>
          <p:cNvPr id="21" name="テキスト ボックス 20"/>
          <p:cNvSpPr txBox="1"/>
          <p:nvPr/>
        </p:nvSpPr>
        <p:spPr>
          <a:xfrm>
            <a:off x="2468460" y="4727514"/>
            <a:ext cx="1124910" cy="276999"/>
          </a:xfrm>
          <a:prstGeom prst="rect">
            <a:avLst/>
          </a:prstGeom>
          <a:noFill/>
        </p:spPr>
        <p:txBody>
          <a:bodyPr wrap="square" rtlCol="0">
            <a:spAutoFit/>
          </a:bodyPr>
          <a:lstStyle/>
          <a:p>
            <a:r>
              <a:rPr kumimoji="1" lang="en-US" altLang="ja-JP" sz="1200" dirty="0"/>
              <a:t>PPP based</a:t>
            </a:r>
            <a:endParaRPr kumimoji="1" lang="ja-JP" altLang="en-US" sz="1200" dirty="0"/>
          </a:p>
        </p:txBody>
      </p:sp>
      <p:cxnSp>
        <p:nvCxnSpPr>
          <p:cNvPr id="22" name="直線矢印コネクタ 21"/>
          <p:cNvCxnSpPr>
            <a:stCxn id="21" idx="1"/>
          </p:cNvCxnSpPr>
          <p:nvPr/>
        </p:nvCxnSpPr>
        <p:spPr>
          <a:xfrm flipH="1" flipV="1">
            <a:off x="1665942" y="4495820"/>
            <a:ext cx="802518" cy="37019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1"/>
          </p:cNvCxnSpPr>
          <p:nvPr/>
        </p:nvCxnSpPr>
        <p:spPr>
          <a:xfrm flipH="1" flipV="1">
            <a:off x="1716036" y="4359932"/>
            <a:ext cx="746033" cy="169227"/>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25"/>
          <p:cNvSpPr>
            <a:spLocks noGrp="1"/>
          </p:cNvSpPr>
          <p:nvPr>
            <p:ph type="sldNum" sz="quarter" idx="12"/>
          </p:nvPr>
        </p:nvSpPr>
        <p:spPr/>
        <p:txBody>
          <a:bodyPr/>
          <a:lstStyle/>
          <a:p>
            <a:fld id="{274CBBA6-74E1-473D-940D-B18CDA09ADD9}" type="slidenum">
              <a:rPr kumimoji="1" lang="ja-JP" altLang="en-US" smtClean="0"/>
              <a:t>5</a:t>
            </a:fld>
            <a:endParaRPr kumimoji="1" lang="ja-JP" altLang="en-US"/>
          </a:p>
        </p:txBody>
      </p:sp>
    </p:spTree>
    <p:extLst>
      <p:ext uri="{BB962C8B-B14F-4D97-AF65-F5344CB8AC3E}">
        <p14:creationId xmlns:p14="http://schemas.microsoft.com/office/powerpoint/2010/main" val="323533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8" name="テキスト ボックス 7"/>
          <p:cNvSpPr txBox="1"/>
          <p:nvPr/>
        </p:nvSpPr>
        <p:spPr>
          <a:xfrm>
            <a:off x="848139" y="1444487"/>
            <a:ext cx="7667211" cy="382187"/>
          </a:xfrm>
          <a:prstGeom prst="rect">
            <a:avLst/>
          </a:prstGeom>
          <a:noFill/>
        </p:spPr>
        <p:txBody>
          <a:bodyPr wrap="square" rtlCol="0">
            <a:spAutoFit/>
          </a:bodyPr>
          <a:lstStyle/>
          <a:p>
            <a:r>
              <a:rPr kumimoji="1" lang="en-US" altLang="ja-JP" b="1" dirty="0"/>
              <a:t>(1-2) GDP per capita in Exchange Rate and PPP - OECD Comparison (2014) </a:t>
            </a:r>
            <a:endParaRPr kumimoji="1" lang="ja-JP" altLang="en-US" b="1" dirty="0"/>
          </a:p>
        </p:txBody>
      </p:sp>
      <p:sp>
        <p:nvSpPr>
          <p:cNvPr id="13" name="テキスト ボックス 12"/>
          <p:cNvSpPr txBox="1"/>
          <p:nvPr/>
        </p:nvSpPr>
        <p:spPr>
          <a:xfrm>
            <a:off x="4530443" y="1781152"/>
            <a:ext cx="3518741" cy="502702"/>
          </a:xfrm>
          <a:prstGeom prst="rect">
            <a:avLst/>
          </a:prstGeom>
          <a:noFill/>
        </p:spPr>
        <p:txBody>
          <a:bodyPr wrap="square" rtlCol="0">
            <a:spAutoFit/>
          </a:bodyPr>
          <a:lstStyle/>
          <a:p>
            <a:pPr algn="ctr">
              <a:lnSpc>
                <a:spcPts val="1600"/>
              </a:lnSpc>
            </a:pPr>
            <a:r>
              <a:rPr kumimoji="1" lang="en-US" altLang="ja-JP" sz="1600" b="1" dirty="0"/>
              <a:t>GDP per capita (2014)</a:t>
            </a:r>
          </a:p>
          <a:p>
            <a:pPr algn="ctr">
              <a:lnSpc>
                <a:spcPts val="1600"/>
              </a:lnSpc>
            </a:pPr>
            <a:r>
              <a:rPr kumimoji="1" lang="en-US" altLang="ja-JP" sz="1600" b="1" dirty="0"/>
              <a:t> in Exchange Rate and Current PPP</a:t>
            </a:r>
          </a:p>
        </p:txBody>
      </p:sp>
      <p:sp>
        <p:nvSpPr>
          <p:cNvPr id="14" name="テキスト ボックス 13"/>
          <p:cNvSpPr txBox="1"/>
          <p:nvPr/>
        </p:nvSpPr>
        <p:spPr>
          <a:xfrm>
            <a:off x="4443814" y="5598858"/>
            <a:ext cx="4301120" cy="707886"/>
          </a:xfrm>
          <a:prstGeom prst="rect">
            <a:avLst/>
          </a:prstGeom>
          <a:noFill/>
        </p:spPr>
        <p:txBody>
          <a:bodyPr wrap="square" rtlCol="0">
            <a:spAutoFit/>
          </a:bodyPr>
          <a:lstStyle/>
          <a:p>
            <a:pPr>
              <a:lnSpc>
                <a:spcPts val="1600"/>
              </a:lnSpc>
            </a:pPr>
            <a:r>
              <a:rPr kumimoji="1" lang="en-US" altLang="ja-JP" sz="1400" dirty="0"/>
              <a:t>High income countries have relatively lower PPP-based GDP per capita than exchange-rate-based, i.e. price levels of rich countries are higher.</a:t>
            </a:r>
            <a:endParaRPr kumimoji="1" lang="ja-JP" altLang="en-US" sz="1400" dirty="0"/>
          </a:p>
        </p:txBody>
      </p:sp>
      <p:sp>
        <p:nvSpPr>
          <p:cNvPr id="15" name="テキスト ボックス 14"/>
          <p:cNvSpPr txBox="1"/>
          <p:nvPr/>
        </p:nvSpPr>
        <p:spPr>
          <a:xfrm>
            <a:off x="5180922" y="5361558"/>
            <a:ext cx="3134136" cy="276999"/>
          </a:xfrm>
          <a:prstGeom prst="rect">
            <a:avLst/>
          </a:prstGeom>
          <a:noFill/>
        </p:spPr>
        <p:txBody>
          <a:bodyPr wrap="square" rtlCol="0">
            <a:spAutoFit/>
          </a:bodyPr>
          <a:lstStyle/>
          <a:p>
            <a:r>
              <a:rPr kumimoji="1" lang="en-US" altLang="ja-JP" sz="1200" dirty="0"/>
              <a:t>PPP ranking lower than exchange rate ranking</a:t>
            </a:r>
            <a:endParaRPr kumimoji="1" lang="ja-JP" altLang="en-US" sz="1600" dirty="0"/>
          </a:p>
        </p:txBody>
      </p:sp>
      <p:pic>
        <p:nvPicPr>
          <p:cNvPr id="4" name="図 3"/>
          <p:cNvPicPr>
            <a:picLocks noChangeAspect="1"/>
          </p:cNvPicPr>
          <p:nvPr/>
        </p:nvPicPr>
        <p:blipFill>
          <a:blip r:embed="rId2"/>
          <a:stretch>
            <a:fillRect/>
          </a:stretch>
        </p:blipFill>
        <p:spPr>
          <a:xfrm>
            <a:off x="639059" y="1818911"/>
            <a:ext cx="3671895" cy="4841634"/>
          </a:xfrm>
          <a:prstGeom prst="rect">
            <a:avLst/>
          </a:prstGeom>
        </p:spPr>
      </p:pic>
      <p:pic>
        <p:nvPicPr>
          <p:cNvPr id="7" name="図 6"/>
          <p:cNvPicPr>
            <a:picLocks noChangeAspect="1"/>
          </p:cNvPicPr>
          <p:nvPr/>
        </p:nvPicPr>
        <p:blipFill>
          <a:blip r:embed="rId3"/>
          <a:stretch>
            <a:fillRect/>
          </a:stretch>
        </p:blipFill>
        <p:spPr>
          <a:xfrm>
            <a:off x="4821882" y="5414218"/>
            <a:ext cx="380448" cy="153642"/>
          </a:xfrm>
          <a:prstGeom prst="rect">
            <a:avLst/>
          </a:prstGeom>
        </p:spPr>
      </p:pic>
      <p:pic>
        <p:nvPicPr>
          <p:cNvPr id="9" name="図 8"/>
          <p:cNvPicPr>
            <a:picLocks noChangeAspect="1"/>
          </p:cNvPicPr>
          <p:nvPr/>
        </p:nvPicPr>
        <p:blipFill>
          <a:blip r:embed="rId4"/>
          <a:stretch>
            <a:fillRect/>
          </a:stretch>
        </p:blipFill>
        <p:spPr>
          <a:xfrm>
            <a:off x="4977196" y="2238722"/>
            <a:ext cx="2910020" cy="3149857"/>
          </a:xfrm>
          <a:prstGeom prst="rect">
            <a:avLst/>
          </a:prstGeom>
        </p:spPr>
      </p:pic>
      <p:sp>
        <p:nvSpPr>
          <p:cNvPr id="10" name="正方形/長方形 9"/>
          <p:cNvSpPr/>
          <p:nvPr/>
        </p:nvSpPr>
        <p:spPr>
          <a:xfrm>
            <a:off x="4821882" y="5204389"/>
            <a:ext cx="3227302" cy="18419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テキスト ボックス 15"/>
          <p:cNvSpPr txBox="1"/>
          <p:nvPr/>
        </p:nvSpPr>
        <p:spPr>
          <a:xfrm>
            <a:off x="2462069" y="4390659"/>
            <a:ext cx="1487351" cy="276999"/>
          </a:xfrm>
          <a:prstGeom prst="rect">
            <a:avLst/>
          </a:prstGeom>
          <a:noFill/>
        </p:spPr>
        <p:txBody>
          <a:bodyPr wrap="square" rtlCol="0">
            <a:spAutoFit/>
          </a:bodyPr>
          <a:lstStyle/>
          <a:p>
            <a:r>
              <a:rPr kumimoji="1" lang="en-US" altLang="ja-JP" sz="1200" dirty="0"/>
              <a:t>Exchange-rate based</a:t>
            </a:r>
            <a:endParaRPr kumimoji="1" lang="ja-JP" altLang="en-US" sz="1200" dirty="0"/>
          </a:p>
        </p:txBody>
      </p:sp>
      <p:sp>
        <p:nvSpPr>
          <p:cNvPr id="17" name="テキスト ボックス 16"/>
          <p:cNvSpPr txBox="1"/>
          <p:nvPr/>
        </p:nvSpPr>
        <p:spPr>
          <a:xfrm>
            <a:off x="2468460" y="4727514"/>
            <a:ext cx="1124910" cy="276999"/>
          </a:xfrm>
          <a:prstGeom prst="rect">
            <a:avLst/>
          </a:prstGeom>
          <a:noFill/>
        </p:spPr>
        <p:txBody>
          <a:bodyPr wrap="square" rtlCol="0">
            <a:spAutoFit/>
          </a:bodyPr>
          <a:lstStyle/>
          <a:p>
            <a:r>
              <a:rPr kumimoji="1" lang="en-US" altLang="ja-JP" sz="1200" dirty="0"/>
              <a:t>PPP based</a:t>
            </a:r>
            <a:endParaRPr kumimoji="1" lang="ja-JP" altLang="en-US" sz="1200" dirty="0"/>
          </a:p>
        </p:txBody>
      </p:sp>
      <p:cxnSp>
        <p:nvCxnSpPr>
          <p:cNvPr id="19" name="直線矢印コネクタ 18"/>
          <p:cNvCxnSpPr>
            <a:stCxn id="16" idx="1"/>
          </p:cNvCxnSpPr>
          <p:nvPr/>
        </p:nvCxnSpPr>
        <p:spPr>
          <a:xfrm flipH="1">
            <a:off x="2273181" y="4529159"/>
            <a:ext cx="188888" cy="138499"/>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7" idx="1"/>
          </p:cNvCxnSpPr>
          <p:nvPr/>
        </p:nvCxnSpPr>
        <p:spPr>
          <a:xfrm flipH="1" flipV="1">
            <a:off x="2150640" y="4799337"/>
            <a:ext cx="317820" cy="66677"/>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24"/>
          <p:cNvSpPr>
            <a:spLocks noGrp="1"/>
          </p:cNvSpPr>
          <p:nvPr>
            <p:ph type="sldNum" sz="quarter" idx="12"/>
          </p:nvPr>
        </p:nvSpPr>
        <p:spPr/>
        <p:txBody>
          <a:bodyPr/>
          <a:lstStyle/>
          <a:p>
            <a:fld id="{274CBBA6-74E1-473D-940D-B18CDA09ADD9}" type="slidenum">
              <a:rPr kumimoji="1" lang="ja-JP" altLang="en-US" smtClean="0"/>
              <a:t>6</a:t>
            </a:fld>
            <a:endParaRPr kumimoji="1" lang="ja-JP" altLang="en-US"/>
          </a:p>
        </p:txBody>
      </p:sp>
    </p:spTree>
    <p:extLst>
      <p:ext uri="{BB962C8B-B14F-4D97-AF65-F5344CB8AC3E}">
        <p14:creationId xmlns:p14="http://schemas.microsoft.com/office/powerpoint/2010/main" val="285457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grpSp>
        <p:nvGrpSpPr>
          <p:cNvPr id="6" name="グループ化 5"/>
          <p:cNvGrpSpPr/>
          <p:nvPr/>
        </p:nvGrpSpPr>
        <p:grpSpPr>
          <a:xfrm>
            <a:off x="491914" y="1758174"/>
            <a:ext cx="7667211" cy="4223106"/>
            <a:chOff x="395213" y="1715445"/>
            <a:chExt cx="7667211" cy="4223106"/>
          </a:xfrm>
        </p:grpSpPr>
        <p:pic>
          <p:nvPicPr>
            <p:cNvPr id="7" name="図 6"/>
            <p:cNvPicPr>
              <a:picLocks noChangeAspect="1"/>
            </p:cNvPicPr>
            <p:nvPr/>
          </p:nvPicPr>
          <p:blipFill>
            <a:blip r:embed="rId2"/>
            <a:stretch>
              <a:fillRect/>
            </a:stretch>
          </p:blipFill>
          <p:spPr>
            <a:xfrm>
              <a:off x="4821882" y="5388580"/>
              <a:ext cx="380448" cy="153642"/>
            </a:xfrm>
            <a:prstGeom prst="rect">
              <a:avLst/>
            </a:prstGeom>
          </p:spPr>
        </p:pic>
        <p:pic>
          <p:nvPicPr>
            <p:cNvPr id="2" name="図 1"/>
            <p:cNvPicPr>
              <a:picLocks noChangeAspect="1"/>
            </p:cNvPicPr>
            <p:nvPr/>
          </p:nvPicPr>
          <p:blipFill>
            <a:blip r:embed="rId3"/>
            <a:stretch>
              <a:fillRect/>
            </a:stretch>
          </p:blipFill>
          <p:spPr>
            <a:xfrm>
              <a:off x="1172904" y="2059551"/>
              <a:ext cx="6390000" cy="3879000"/>
            </a:xfrm>
            <a:prstGeom prst="rect">
              <a:avLst/>
            </a:prstGeom>
          </p:spPr>
        </p:pic>
        <p:sp>
          <p:nvSpPr>
            <p:cNvPr id="8" name="テキスト ボックス 7"/>
            <p:cNvSpPr txBox="1"/>
            <p:nvPr/>
          </p:nvSpPr>
          <p:spPr>
            <a:xfrm>
              <a:off x="395213" y="1715445"/>
              <a:ext cx="7667211" cy="646331"/>
            </a:xfrm>
            <a:prstGeom prst="rect">
              <a:avLst/>
            </a:prstGeom>
            <a:noFill/>
          </p:spPr>
          <p:txBody>
            <a:bodyPr wrap="square" rtlCol="0">
              <a:spAutoFit/>
            </a:bodyPr>
            <a:lstStyle/>
            <a:p>
              <a:pPr algn="ctr"/>
              <a:r>
                <a:rPr kumimoji="1" lang="en-US" altLang="ja-JP" b="1" dirty="0"/>
                <a:t>Japan’s GDP per capita in Exchange Rate and PPP</a:t>
              </a:r>
            </a:p>
            <a:p>
              <a:pPr algn="ctr"/>
              <a:r>
                <a:rPr kumimoji="1" lang="en-US" altLang="ja-JP" b="1" dirty="0"/>
                <a:t>OECD Comparison (2008-2015) </a:t>
              </a:r>
              <a:endParaRPr kumimoji="1" lang="ja-JP" altLang="en-US" b="1" dirty="0"/>
            </a:p>
          </p:txBody>
        </p:sp>
      </p:gr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(1-3) Time Series of GDP per capita - OECD Comparison (2014) </a:t>
            </a:r>
            <a:endParaRPr kumimoji="1" lang="ja-JP" altLang="en-US" b="1" dirty="0"/>
          </a:p>
        </p:txBody>
      </p:sp>
      <p:sp>
        <p:nvSpPr>
          <p:cNvPr id="14" name="テキスト ボックス 13"/>
          <p:cNvSpPr txBox="1"/>
          <p:nvPr/>
        </p:nvSpPr>
        <p:spPr>
          <a:xfrm>
            <a:off x="1167552" y="5981280"/>
            <a:ext cx="7028383" cy="502702"/>
          </a:xfrm>
          <a:prstGeom prst="rect">
            <a:avLst/>
          </a:prstGeom>
          <a:noFill/>
        </p:spPr>
        <p:txBody>
          <a:bodyPr wrap="square" rtlCol="0">
            <a:spAutoFit/>
          </a:bodyPr>
          <a:lstStyle/>
          <a:p>
            <a:pPr>
              <a:lnSpc>
                <a:spcPts val="1600"/>
              </a:lnSpc>
            </a:pPr>
            <a:r>
              <a:rPr kumimoji="1" lang="en-US" altLang="ja-JP" sz="1400" dirty="0"/>
              <a:t>Exchange-rate-based GDP is volatile in reaction to currency fluctuation, while PPP-based GDP shows more stable growth.  Movement of the exchange-rate-based GDP is often misleading.</a:t>
            </a:r>
          </a:p>
        </p:txBody>
      </p:sp>
      <p:sp>
        <p:nvSpPr>
          <p:cNvPr id="16" name="テキスト ボックス 15"/>
          <p:cNvSpPr txBox="1"/>
          <p:nvPr/>
        </p:nvSpPr>
        <p:spPr>
          <a:xfrm>
            <a:off x="7477571" y="2210148"/>
            <a:ext cx="1170773" cy="477054"/>
          </a:xfrm>
          <a:prstGeom prst="rect">
            <a:avLst/>
          </a:prstGeom>
          <a:noFill/>
        </p:spPr>
        <p:txBody>
          <a:bodyPr wrap="square" rtlCol="0">
            <a:spAutoFit/>
          </a:bodyPr>
          <a:lstStyle/>
          <a:p>
            <a:pPr>
              <a:lnSpc>
                <a:spcPts val="1500"/>
              </a:lnSpc>
            </a:pPr>
            <a:r>
              <a:rPr kumimoji="1" lang="en-US" altLang="ja-JP" sz="1400" dirty="0"/>
              <a:t>Depreciation of Yen</a:t>
            </a:r>
            <a:endParaRPr kumimoji="1" lang="ja-JP" altLang="en-US" sz="1400" dirty="0"/>
          </a:p>
        </p:txBody>
      </p:sp>
      <p:sp>
        <p:nvSpPr>
          <p:cNvPr id="17" name="テキスト ボックス 16"/>
          <p:cNvSpPr txBox="1"/>
          <p:nvPr/>
        </p:nvSpPr>
        <p:spPr>
          <a:xfrm>
            <a:off x="7477570" y="3440853"/>
            <a:ext cx="1170773" cy="477054"/>
          </a:xfrm>
          <a:prstGeom prst="rect">
            <a:avLst/>
          </a:prstGeom>
          <a:noFill/>
        </p:spPr>
        <p:txBody>
          <a:bodyPr wrap="square" rtlCol="0">
            <a:spAutoFit/>
          </a:bodyPr>
          <a:lstStyle/>
          <a:p>
            <a:pPr>
              <a:lnSpc>
                <a:spcPts val="1500"/>
              </a:lnSpc>
            </a:pPr>
            <a:r>
              <a:rPr kumimoji="1" lang="en-US" altLang="ja-JP" sz="1400" dirty="0"/>
              <a:t>Appreciation of Yen</a:t>
            </a:r>
            <a:endParaRPr kumimoji="1" lang="ja-JP" altLang="en-US" sz="1400" dirty="0"/>
          </a:p>
        </p:txBody>
      </p:sp>
      <p:cxnSp>
        <p:nvCxnSpPr>
          <p:cNvPr id="10" name="直線矢印コネクタ 9"/>
          <p:cNvCxnSpPr/>
          <p:nvPr/>
        </p:nvCxnSpPr>
        <p:spPr>
          <a:xfrm flipV="1">
            <a:off x="7761658" y="2580830"/>
            <a:ext cx="0" cy="3948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742490" y="3161944"/>
            <a:ext cx="0" cy="350377"/>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18"/>
          <p:cNvSpPr>
            <a:spLocks noGrp="1"/>
          </p:cNvSpPr>
          <p:nvPr>
            <p:ph type="sldNum" sz="quarter" idx="12"/>
          </p:nvPr>
        </p:nvSpPr>
        <p:spPr/>
        <p:txBody>
          <a:bodyPr/>
          <a:lstStyle/>
          <a:p>
            <a:fld id="{274CBBA6-74E1-473D-940D-B18CDA09ADD9}" type="slidenum">
              <a:rPr kumimoji="1" lang="ja-JP" altLang="en-US" smtClean="0"/>
              <a:t>7</a:t>
            </a:fld>
            <a:endParaRPr kumimoji="1" lang="ja-JP" altLang="en-US"/>
          </a:p>
        </p:txBody>
      </p:sp>
    </p:spTree>
    <p:extLst>
      <p:ext uri="{BB962C8B-B14F-4D97-AF65-F5344CB8AC3E}">
        <p14:creationId xmlns:p14="http://schemas.microsoft.com/office/powerpoint/2010/main" val="129406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(1-4) Price Level in Time Series (GDP Level) - OECD Comparison (2014) </a:t>
            </a:r>
            <a:endParaRPr kumimoji="1" lang="ja-JP" altLang="en-US" b="1" dirty="0"/>
          </a:p>
        </p:txBody>
      </p:sp>
      <p:sp>
        <p:nvSpPr>
          <p:cNvPr id="14" name="テキスト ボックス 13"/>
          <p:cNvSpPr txBox="1"/>
          <p:nvPr/>
        </p:nvSpPr>
        <p:spPr>
          <a:xfrm>
            <a:off x="1073546" y="5912912"/>
            <a:ext cx="7028383" cy="707886"/>
          </a:xfrm>
          <a:prstGeom prst="rect">
            <a:avLst/>
          </a:prstGeom>
          <a:noFill/>
        </p:spPr>
        <p:txBody>
          <a:bodyPr wrap="square" rtlCol="0">
            <a:spAutoFit/>
          </a:bodyPr>
          <a:lstStyle/>
          <a:p>
            <a:pPr>
              <a:lnSpc>
                <a:spcPts val="1600"/>
              </a:lnSpc>
            </a:pPr>
            <a:r>
              <a:rPr kumimoji="1" lang="en-US" altLang="ja-JP" sz="1400" dirty="0"/>
              <a:t>Changes in relative price levels reflect the changes in the exchange rates and the inflation rates.</a:t>
            </a:r>
          </a:p>
          <a:p>
            <a:pPr>
              <a:lnSpc>
                <a:spcPts val="1600"/>
              </a:lnSpc>
            </a:pPr>
            <a:r>
              <a:rPr kumimoji="1" lang="en-US" altLang="ja-JP" sz="1400" dirty="0"/>
              <a:t>Japan’s price level is most volatile among countries due to currency fluctuations.  From 2015, most countries’ relative price levels are declining due to appreciation of US$.</a:t>
            </a:r>
          </a:p>
        </p:txBody>
      </p:sp>
      <p:pic>
        <p:nvPicPr>
          <p:cNvPr id="4" name="図 3"/>
          <p:cNvPicPr>
            <a:picLocks noChangeAspect="1"/>
          </p:cNvPicPr>
          <p:nvPr/>
        </p:nvPicPr>
        <p:blipFill>
          <a:blip r:embed="rId2"/>
          <a:stretch>
            <a:fillRect/>
          </a:stretch>
        </p:blipFill>
        <p:spPr>
          <a:xfrm>
            <a:off x="1169741" y="2097502"/>
            <a:ext cx="6458640" cy="3866686"/>
          </a:xfrm>
          <a:prstGeom prst="rect">
            <a:avLst/>
          </a:prstGeom>
        </p:spPr>
      </p:pic>
      <p:sp>
        <p:nvSpPr>
          <p:cNvPr id="10" name="テキスト ボックス 9"/>
          <p:cNvSpPr txBox="1"/>
          <p:nvPr/>
        </p:nvSpPr>
        <p:spPr>
          <a:xfrm>
            <a:off x="4419061" y="3273461"/>
            <a:ext cx="640054" cy="307777"/>
          </a:xfrm>
          <a:prstGeom prst="rect">
            <a:avLst/>
          </a:prstGeom>
          <a:noFill/>
        </p:spPr>
        <p:txBody>
          <a:bodyPr wrap="square" rtlCol="0">
            <a:spAutoFit/>
          </a:bodyPr>
          <a:lstStyle/>
          <a:p>
            <a:r>
              <a:rPr kumimoji="1" lang="en-US" altLang="ja-JP" sz="1400" dirty="0"/>
              <a:t>Japan</a:t>
            </a:r>
            <a:endParaRPr kumimoji="1" lang="ja-JP" altLang="en-US" sz="1400" dirty="0"/>
          </a:p>
        </p:txBody>
      </p:sp>
      <p:sp>
        <p:nvSpPr>
          <p:cNvPr id="11" name="テキスト ボックス 10"/>
          <p:cNvSpPr txBox="1"/>
          <p:nvPr/>
        </p:nvSpPr>
        <p:spPr>
          <a:xfrm>
            <a:off x="5511499" y="3280579"/>
            <a:ext cx="872209" cy="307777"/>
          </a:xfrm>
          <a:prstGeom prst="rect">
            <a:avLst/>
          </a:prstGeom>
          <a:noFill/>
        </p:spPr>
        <p:txBody>
          <a:bodyPr wrap="square" rtlCol="0">
            <a:spAutoFit/>
          </a:bodyPr>
          <a:lstStyle/>
          <a:p>
            <a:r>
              <a:rPr kumimoji="1" lang="en-US" altLang="ja-JP" sz="1400" dirty="0"/>
              <a:t>Denmark</a:t>
            </a:r>
            <a:endParaRPr kumimoji="1" lang="ja-JP" altLang="en-US" sz="1400" dirty="0"/>
          </a:p>
        </p:txBody>
      </p:sp>
      <p:sp>
        <p:nvSpPr>
          <p:cNvPr id="13" name="テキスト ボックス 12"/>
          <p:cNvSpPr txBox="1"/>
          <p:nvPr/>
        </p:nvSpPr>
        <p:spPr>
          <a:xfrm>
            <a:off x="3503233" y="3357492"/>
            <a:ext cx="915827" cy="307777"/>
          </a:xfrm>
          <a:prstGeom prst="rect">
            <a:avLst/>
          </a:prstGeom>
          <a:noFill/>
        </p:spPr>
        <p:txBody>
          <a:bodyPr wrap="square" rtlCol="0">
            <a:spAutoFit/>
          </a:bodyPr>
          <a:lstStyle/>
          <a:p>
            <a:r>
              <a:rPr kumimoji="1" lang="en-US" altLang="ja-JP" sz="1400" dirty="0"/>
              <a:t>Germany</a:t>
            </a:r>
            <a:endParaRPr kumimoji="1" lang="ja-JP" altLang="en-US" sz="1400" dirty="0"/>
          </a:p>
        </p:txBody>
      </p:sp>
      <p:sp>
        <p:nvSpPr>
          <p:cNvPr id="15" name="テキスト ボックス 14"/>
          <p:cNvSpPr txBox="1"/>
          <p:nvPr/>
        </p:nvSpPr>
        <p:spPr>
          <a:xfrm>
            <a:off x="4955753" y="2702503"/>
            <a:ext cx="1111492" cy="307777"/>
          </a:xfrm>
          <a:prstGeom prst="rect">
            <a:avLst/>
          </a:prstGeom>
          <a:noFill/>
        </p:spPr>
        <p:txBody>
          <a:bodyPr wrap="square" rtlCol="0">
            <a:spAutoFit/>
          </a:bodyPr>
          <a:lstStyle/>
          <a:p>
            <a:r>
              <a:rPr kumimoji="1" lang="en-US" altLang="ja-JP" sz="1400" dirty="0"/>
              <a:t>Switzerland</a:t>
            </a:r>
            <a:endParaRPr kumimoji="1" lang="ja-JP" altLang="en-US" sz="1400" dirty="0"/>
          </a:p>
        </p:txBody>
      </p:sp>
      <p:sp>
        <p:nvSpPr>
          <p:cNvPr id="16" name="テキスト ボックス 15"/>
          <p:cNvSpPr txBox="1"/>
          <p:nvPr/>
        </p:nvSpPr>
        <p:spPr>
          <a:xfrm>
            <a:off x="4319788" y="4194785"/>
            <a:ext cx="816233" cy="307777"/>
          </a:xfrm>
          <a:prstGeom prst="rect">
            <a:avLst/>
          </a:prstGeom>
          <a:noFill/>
        </p:spPr>
        <p:txBody>
          <a:bodyPr wrap="square" rtlCol="0">
            <a:spAutoFit/>
          </a:bodyPr>
          <a:lstStyle/>
          <a:p>
            <a:r>
              <a:rPr kumimoji="1" lang="en-US" altLang="ja-JP" sz="1400" dirty="0"/>
              <a:t>Mexico</a:t>
            </a:r>
            <a:endParaRPr kumimoji="1" lang="ja-JP" altLang="en-US" sz="1400" dirty="0"/>
          </a:p>
        </p:txBody>
      </p:sp>
      <p:cxnSp>
        <p:nvCxnSpPr>
          <p:cNvPr id="9" name="直線コネクタ 8"/>
          <p:cNvCxnSpPr/>
          <p:nvPr/>
        </p:nvCxnSpPr>
        <p:spPr>
          <a:xfrm>
            <a:off x="2042445" y="3751604"/>
            <a:ext cx="5195843" cy="8546"/>
          </a:xfrm>
          <a:prstGeom prst="line">
            <a:avLst/>
          </a:prstGeom>
          <a:ln w="9525">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042445" y="3727172"/>
            <a:ext cx="640054" cy="307777"/>
          </a:xfrm>
          <a:prstGeom prst="rect">
            <a:avLst/>
          </a:prstGeom>
          <a:noFill/>
        </p:spPr>
        <p:txBody>
          <a:bodyPr wrap="square" rtlCol="0">
            <a:spAutoFit/>
          </a:bodyPr>
          <a:lstStyle/>
          <a:p>
            <a:r>
              <a:rPr kumimoji="1" lang="en-US" altLang="ja-JP" sz="1400" dirty="0"/>
              <a:t>USA</a:t>
            </a:r>
            <a:endParaRPr kumimoji="1" lang="ja-JP" altLang="en-US" sz="1400" dirty="0"/>
          </a:p>
        </p:txBody>
      </p:sp>
      <p:sp>
        <p:nvSpPr>
          <p:cNvPr id="22" name="テキスト ボックス 21"/>
          <p:cNvSpPr txBox="1"/>
          <p:nvPr/>
        </p:nvSpPr>
        <p:spPr>
          <a:xfrm>
            <a:off x="2045096" y="1866472"/>
            <a:ext cx="5273294" cy="369332"/>
          </a:xfrm>
          <a:prstGeom prst="rect">
            <a:avLst/>
          </a:prstGeom>
          <a:noFill/>
        </p:spPr>
        <p:txBody>
          <a:bodyPr wrap="square" rtlCol="0">
            <a:spAutoFit/>
          </a:bodyPr>
          <a:lstStyle/>
          <a:p>
            <a:r>
              <a:rPr kumimoji="1" lang="en-US" altLang="ja-JP" dirty="0"/>
              <a:t>Price Levels for GDP (USA=100) of selected countries</a:t>
            </a:r>
            <a:endParaRPr kumimoji="1" lang="ja-JP" altLang="en-US" dirty="0"/>
          </a:p>
        </p:txBody>
      </p:sp>
      <p:sp>
        <p:nvSpPr>
          <p:cNvPr id="23" name="スライド番号プレースホルダー 22"/>
          <p:cNvSpPr>
            <a:spLocks noGrp="1"/>
          </p:cNvSpPr>
          <p:nvPr>
            <p:ph type="sldNum" sz="quarter" idx="12"/>
          </p:nvPr>
        </p:nvSpPr>
        <p:spPr/>
        <p:txBody>
          <a:bodyPr/>
          <a:lstStyle/>
          <a:p>
            <a:fld id="{274CBBA6-74E1-473D-940D-B18CDA09ADD9}" type="slidenum">
              <a:rPr kumimoji="1" lang="ja-JP" altLang="en-US" smtClean="0"/>
              <a:t>8</a:t>
            </a:fld>
            <a:endParaRPr kumimoji="1" lang="ja-JP" altLang="en-US"/>
          </a:p>
        </p:txBody>
      </p:sp>
    </p:spTree>
    <p:extLst>
      <p:ext uri="{BB962C8B-B14F-4D97-AF65-F5344CB8AC3E}">
        <p14:creationId xmlns:p14="http://schemas.microsoft.com/office/powerpoint/2010/main" val="288043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a:srcRect l="4470"/>
          <a:stretch/>
        </p:blipFill>
        <p:spPr>
          <a:xfrm>
            <a:off x="165100" y="1489892"/>
            <a:ext cx="4887822" cy="4593087"/>
          </a:xfrm>
          <a:prstGeom prst="rect">
            <a:avLst/>
          </a:prstGeom>
        </p:spPr>
      </p:pic>
      <p:sp>
        <p:nvSpPr>
          <p:cNvPr id="3" name="タイトル 1"/>
          <p:cNvSpPr>
            <a:spLocks noGrp="1"/>
          </p:cNvSpPr>
          <p:nvPr>
            <p:ph type="title"/>
          </p:nvPr>
        </p:nvSpPr>
        <p:spPr>
          <a:xfrm>
            <a:off x="628650" y="365126"/>
            <a:ext cx="7886700" cy="1325563"/>
          </a:xfrm>
        </p:spPr>
        <p:txBody>
          <a:bodyPr/>
          <a:lstStyle/>
          <a:p>
            <a:r>
              <a:rPr lang="en-US" altLang="ja-JP" dirty="0">
                <a:latin typeface="Calibri" panose="020F0502020204030204" pitchFamily="34" charset="0"/>
                <a:cs typeface="Calibri" panose="020F0502020204030204" pitchFamily="34" charset="0"/>
              </a:rPr>
              <a:t>2. Highlights of the ICP Result</a:t>
            </a:r>
            <a:r>
              <a:rPr kumimoji="1" lang="en-US" altLang="ja-JP" dirty="0">
                <a:latin typeface="Calibri" panose="020F0502020204030204" pitchFamily="34" charset="0"/>
                <a:cs typeface="Calibri" panose="020F0502020204030204" pitchFamily="34" charset="0"/>
              </a:rPr>
              <a:t>s</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p:cNvSpPr txBox="1"/>
          <p:nvPr/>
        </p:nvSpPr>
        <p:spPr>
          <a:xfrm>
            <a:off x="848139" y="1444487"/>
            <a:ext cx="7667211" cy="369332"/>
          </a:xfrm>
          <a:prstGeom prst="rect">
            <a:avLst/>
          </a:prstGeom>
          <a:noFill/>
        </p:spPr>
        <p:txBody>
          <a:bodyPr wrap="square" rtlCol="0">
            <a:spAutoFit/>
          </a:bodyPr>
          <a:lstStyle/>
          <a:p>
            <a:r>
              <a:rPr kumimoji="1" lang="en-US" altLang="ja-JP" b="1" dirty="0"/>
              <a:t>(1-5) Price Levels by Expenditure Category - OECD Comparison (2014) </a:t>
            </a:r>
            <a:endParaRPr kumimoji="1" lang="ja-JP" altLang="en-US" b="1" dirty="0"/>
          </a:p>
        </p:txBody>
      </p:sp>
      <p:sp>
        <p:nvSpPr>
          <p:cNvPr id="14" name="テキスト ボックス 13"/>
          <p:cNvSpPr txBox="1"/>
          <p:nvPr/>
        </p:nvSpPr>
        <p:spPr>
          <a:xfrm>
            <a:off x="1073546" y="5381763"/>
            <a:ext cx="7028383" cy="1323439"/>
          </a:xfrm>
          <a:prstGeom prst="rect">
            <a:avLst/>
          </a:prstGeom>
          <a:noFill/>
        </p:spPr>
        <p:txBody>
          <a:bodyPr wrap="square" rtlCol="0">
            <a:spAutoFit/>
          </a:bodyPr>
          <a:lstStyle/>
          <a:p>
            <a:pPr>
              <a:lnSpc>
                <a:spcPts val="1600"/>
              </a:lnSpc>
            </a:pPr>
            <a:r>
              <a:rPr kumimoji="1" lang="en-US" altLang="ja-JP" sz="1400" dirty="0"/>
              <a:t>Japan’s price levels are higher than OECD average for Food &amp; Drinks and Communication, while lower for Health and Education.</a:t>
            </a:r>
          </a:p>
          <a:p>
            <a:pPr>
              <a:lnSpc>
                <a:spcPts val="1600"/>
              </a:lnSpc>
            </a:pPr>
            <a:r>
              <a:rPr kumimoji="1" lang="en-US" altLang="ja-JP" sz="1400" dirty="0"/>
              <a:t>US price levels are higher than OECD average for Health and Education, while lower for Food and Transport.</a:t>
            </a:r>
          </a:p>
          <a:p>
            <a:pPr>
              <a:lnSpc>
                <a:spcPts val="1600"/>
              </a:lnSpc>
            </a:pPr>
            <a:r>
              <a:rPr kumimoji="1" lang="en-US" altLang="ja-JP" sz="1400" dirty="0"/>
              <a:t>Swiss price levels are higher than OECD average for all expenditure categories, and especially high for Housing, Health and Education.</a:t>
            </a:r>
          </a:p>
        </p:txBody>
      </p:sp>
      <p:sp>
        <p:nvSpPr>
          <p:cNvPr id="10" name="テキスト ボックス 9"/>
          <p:cNvSpPr txBox="1"/>
          <p:nvPr/>
        </p:nvSpPr>
        <p:spPr>
          <a:xfrm>
            <a:off x="2492333" y="2727676"/>
            <a:ext cx="640054" cy="307777"/>
          </a:xfrm>
          <a:prstGeom prst="rect">
            <a:avLst/>
          </a:prstGeom>
          <a:noFill/>
        </p:spPr>
        <p:txBody>
          <a:bodyPr wrap="square" rtlCol="0">
            <a:spAutoFit/>
          </a:bodyPr>
          <a:lstStyle/>
          <a:p>
            <a:r>
              <a:rPr kumimoji="1" lang="en-US" altLang="ja-JP" sz="1400" dirty="0"/>
              <a:t>Japan</a:t>
            </a:r>
            <a:endParaRPr kumimoji="1" lang="ja-JP" altLang="en-US" sz="1400" dirty="0"/>
          </a:p>
        </p:txBody>
      </p:sp>
      <p:pic>
        <p:nvPicPr>
          <p:cNvPr id="8" name="図 7"/>
          <p:cNvPicPr>
            <a:picLocks noChangeAspect="1"/>
          </p:cNvPicPr>
          <p:nvPr/>
        </p:nvPicPr>
        <p:blipFill rotWithShape="1">
          <a:blip r:embed="rId3"/>
          <a:srcRect r="6469"/>
          <a:stretch/>
        </p:blipFill>
        <p:spPr>
          <a:xfrm>
            <a:off x="4187538" y="1492411"/>
            <a:ext cx="4791362" cy="4598634"/>
          </a:xfrm>
          <a:prstGeom prst="rect">
            <a:avLst/>
          </a:prstGeom>
        </p:spPr>
      </p:pic>
      <p:sp>
        <p:nvSpPr>
          <p:cNvPr id="15" name="テキスト ボックス 14"/>
          <p:cNvSpPr txBox="1"/>
          <p:nvPr/>
        </p:nvSpPr>
        <p:spPr>
          <a:xfrm>
            <a:off x="5380487" y="4113107"/>
            <a:ext cx="1111492" cy="307777"/>
          </a:xfrm>
          <a:prstGeom prst="rect">
            <a:avLst/>
          </a:prstGeom>
          <a:noFill/>
        </p:spPr>
        <p:txBody>
          <a:bodyPr wrap="square" rtlCol="0">
            <a:spAutoFit/>
          </a:bodyPr>
          <a:lstStyle/>
          <a:p>
            <a:r>
              <a:rPr kumimoji="1" lang="en-US" altLang="ja-JP" sz="1400" dirty="0"/>
              <a:t>Switzerland</a:t>
            </a:r>
            <a:endParaRPr kumimoji="1" lang="ja-JP" altLang="en-US" sz="1400" dirty="0"/>
          </a:p>
        </p:txBody>
      </p:sp>
      <p:sp>
        <p:nvSpPr>
          <p:cNvPr id="22" name="テキスト ボックス 21"/>
          <p:cNvSpPr txBox="1"/>
          <p:nvPr/>
        </p:nvSpPr>
        <p:spPr>
          <a:xfrm>
            <a:off x="1444993" y="1827979"/>
            <a:ext cx="3305117" cy="338554"/>
          </a:xfrm>
          <a:prstGeom prst="rect">
            <a:avLst/>
          </a:prstGeom>
          <a:noFill/>
        </p:spPr>
        <p:txBody>
          <a:bodyPr wrap="square" rtlCol="0">
            <a:spAutoFit/>
          </a:bodyPr>
          <a:lstStyle/>
          <a:p>
            <a:r>
              <a:rPr kumimoji="1" lang="en-US" altLang="ja-JP" sz="1600" dirty="0"/>
              <a:t>Japan and USA (OECD=100)</a:t>
            </a:r>
            <a:endParaRPr kumimoji="1" lang="ja-JP" altLang="en-US" sz="1600" dirty="0"/>
          </a:p>
        </p:txBody>
      </p:sp>
      <p:sp>
        <p:nvSpPr>
          <p:cNvPr id="20" name="テキスト ボックス 19"/>
          <p:cNvSpPr txBox="1"/>
          <p:nvPr/>
        </p:nvSpPr>
        <p:spPr>
          <a:xfrm>
            <a:off x="5324012" y="1850586"/>
            <a:ext cx="3305117" cy="338554"/>
          </a:xfrm>
          <a:prstGeom prst="rect">
            <a:avLst/>
          </a:prstGeom>
          <a:noFill/>
        </p:spPr>
        <p:txBody>
          <a:bodyPr wrap="square" rtlCol="0">
            <a:spAutoFit/>
          </a:bodyPr>
          <a:lstStyle/>
          <a:p>
            <a:r>
              <a:rPr kumimoji="1" lang="en-US" altLang="ja-JP" sz="1600" dirty="0"/>
              <a:t>Japan and Switzerland (OECD=100)</a:t>
            </a:r>
            <a:endParaRPr kumimoji="1" lang="ja-JP" altLang="en-US" sz="1600" dirty="0"/>
          </a:p>
        </p:txBody>
      </p:sp>
      <p:sp>
        <p:nvSpPr>
          <p:cNvPr id="23" name="テキスト ボックス 22"/>
          <p:cNvSpPr txBox="1"/>
          <p:nvPr/>
        </p:nvSpPr>
        <p:spPr>
          <a:xfrm>
            <a:off x="1345120" y="3396429"/>
            <a:ext cx="640054" cy="307777"/>
          </a:xfrm>
          <a:prstGeom prst="rect">
            <a:avLst/>
          </a:prstGeom>
          <a:noFill/>
        </p:spPr>
        <p:txBody>
          <a:bodyPr wrap="square" rtlCol="0">
            <a:spAutoFit/>
          </a:bodyPr>
          <a:lstStyle/>
          <a:p>
            <a:r>
              <a:rPr kumimoji="1" lang="en-US" altLang="ja-JP" sz="1400" dirty="0"/>
              <a:t>USA</a:t>
            </a:r>
            <a:endParaRPr kumimoji="1" lang="ja-JP" altLang="en-US" sz="1400" dirty="0"/>
          </a:p>
        </p:txBody>
      </p:sp>
      <p:sp>
        <p:nvSpPr>
          <p:cNvPr id="24" name="テキスト ボックス 23"/>
          <p:cNvSpPr txBox="1"/>
          <p:nvPr/>
        </p:nvSpPr>
        <p:spPr>
          <a:xfrm>
            <a:off x="7173358" y="2836531"/>
            <a:ext cx="640054" cy="307777"/>
          </a:xfrm>
          <a:prstGeom prst="rect">
            <a:avLst/>
          </a:prstGeom>
          <a:noFill/>
        </p:spPr>
        <p:txBody>
          <a:bodyPr wrap="square" rtlCol="0">
            <a:spAutoFit/>
          </a:bodyPr>
          <a:lstStyle/>
          <a:p>
            <a:r>
              <a:rPr kumimoji="1" lang="en-US" altLang="ja-JP" sz="1400" dirty="0"/>
              <a:t>Japan</a:t>
            </a:r>
            <a:endParaRPr kumimoji="1" lang="ja-JP" altLang="en-US" sz="1400" dirty="0"/>
          </a:p>
        </p:txBody>
      </p:sp>
      <p:cxnSp>
        <p:nvCxnSpPr>
          <p:cNvPr id="19" name="直線矢印コネクタ 18"/>
          <p:cNvCxnSpPr/>
          <p:nvPr/>
        </p:nvCxnSpPr>
        <p:spPr>
          <a:xfrm flipH="1">
            <a:off x="6863089" y="3007838"/>
            <a:ext cx="353814" cy="16205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5759326" y="3931560"/>
            <a:ext cx="29769" cy="245279"/>
          </a:xfrm>
          <a:prstGeom prst="straightConnector1">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スライド番号プレースホルダー 27"/>
          <p:cNvSpPr>
            <a:spLocks noGrp="1"/>
          </p:cNvSpPr>
          <p:nvPr>
            <p:ph type="sldNum" sz="quarter" idx="12"/>
          </p:nvPr>
        </p:nvSpPr>
        <p:spPr/>
        <p:txBody>
          <a:bodyPr/>
          <a:lstStyle/>
          <a:p>
            <a:fld id="{274CBBA6-74E1-473D-940D-B18CDA09ADD9}" type="slidenum">
              <a:rPr kumimoji="1" lang="ja-JP" altLang="en-US" smtClean="0"/>
              <a:t>9</a:t>
            </a:fld>
            <a:endParaRPr kumimoji="1" lang="ja-JP" altLang="en-US"/>
          </a:p>
        </p:txBody>
      </p:sp>
    </p:spTree>
    <p:extLst>
      <p:ext uri="{BB962C8B-B14F-4D97-AF65-F5344CB8AC3E}">
        <p14:creationId xmlns:p14="http://schemas.microsoft.com/office/powerpoint/2010/main" val="11671995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508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3965</Words>
  <Application>Microsoft Office PowerPoint</Application>
  <PresentationFormat>画面に合わせる (4:3)</PresentationFormat>
  <Paragraphs>646</Paragraphs>
  <Slides>32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ＭＳ 明朝</vt:lpstr>
      <vt:lpstr>游ゴシック</vt:lpstr>
      <vt:lpstr>游ゴシック Light</vt:lpstr>
      <vt:lpstr>Arial</vt:lpstr>
      <vt:lpstr>Calibri</vt:lpstr>
      <vt:lpstr>Calibri Light</vt:lpstr>
      <vt:lpstr>Wingdings</vt:lpstr>
      <vt:lpstr>Office テーマ</vt:lpstr>
      <vt:lpstr>International Comparison Program Views from Japan as a participating country   国際比較プログラム 参加国としての日本からの視点  April 22, 2017</vt:lpstr>
      <vt:lpstr>Contents</vt:lpstr>
      <vt:lpstr>1. Introduction</vt:lpstr>
      <vt:lpstr>2. Highlights of the ICP Results</vt:lpstr>
      <vt:lpstr>2. Highlights of the ICP Results</vt:lpstr>
      <vt:lpstr>2. Highlights of the ICP Results</vt:lpstr>
      <vt:lpstr>2. Highlights of the ICP Results</vt:lpstr>
      <vt:lpstr>2. Highlights of the ICP Results</vt:lpstr>
      <vt:lpstr>2. Highlights of the ICP Results</vt:lpstr>
      <vt:lpstr>2. Highlights of the ICP Results</vt:lpstr>
      <vt:lpstr>2. Highlights of the ICP Results</vt:lpstr>
      <vt:lpstr>2. Highlights of the ICP Results</vt:lpstr>
      <vt:lpstr>Supplement  Earlier ICP Results</vt:lpstr>
      <vt:lpstr>3. Data for OECD Comparison</vt:lpstr>
      <vt:lpstr>3. Data for OECD Comparison</vt:lpstr>
      <vt:lpstr>3. Data for OECD Comparison</vt:lpstr>
      <vt:lpstr>4. ICP Data Provided from Japan</vt:lpstr>
      <vt:lpstr>4. ICP Data Provided from Japan</vt:lpstr>
      <vt:lpstr>4. ICP Data Provided from Japan</vt:lpstr>
      <vt:lpstr>4. ICP Data Provided from Japan</vt:lpstr>
      <vt:lpstr>4. ICP Data Provided from Japan</vt:lpstr>
      <vt:lpstr>4. ICP Data Provided from Japan</vt:lpstr>
      <vt:lpstr>4. ICP Data Provided from Japan</vt:lpstr>
      <vt:lpstr>4. ICP Data Provided from Japan</vt:lpstr>
      <vt:lpstr>5. Conclusion</vt:lpstr>
      <vt:lpstr>PowerPoint プレゼンテーション</vt:lpstr>
      <vt:lpstr>Annex 1  History of ICP (1/3)</vt:lpstr>
      <vt:lpstr>Annex 1  History of ICP (2/3)</vt:lpstr>
      <vt:lpstr>Annex 1  History of ICP (3/3)</vt:lpstr>
      <vt:lpstr>Annex 2  Hospital Services  - Case Types</vt:lpstr>
      <vt:lpstr>Annex 3 Salaries of Government Employees – Types of Job</vt:lpstr>
      <vt:lpstr>Annex 4  Abbreviations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2017-05-17T07:05:32Z</dcterms:created>
  <dcterms:modified xsi:type="dcterms:W3CDTF">2017-05-17T07:06:23Z</dcterms:modified>
</cp:coreProperties>
</file>